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66" r:id="rId5"/>
    <p:sldId id="258" r:id="rId6"/>
    <p:sldId id="259" r:id="rId7"/>
    <p:sldId id="260" r:id="rId8"/>
    <p:sldId id="261" r:id="rId9"/>
    <p:sldId id="262" r:id="rId10"/>
    <p:sldId id="263" r:id="rId11"/>
    <p:sldId id="264"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CACA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3D820D-7DA8-444E-83C1-A48C2A687324}" v="11" dt="2024-09-06T14:40:20.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694"/>
  </p:normalViewPr>
  <p:slideViewPr>
    <p:cSldViewPr snapToGrid="0">
      <p:cViewPr varScale="1">
        <p:scale>
          <a:sx n="121" d="100"/>
          <a:sy n="121" d="100"/>
        </p:scale>
        <p:origin x="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ylan Karunanayake" userId="964a25a37a430f64" providerId="LiveId" clId="{CE3D820D-7DA8-444E-83C1-A48C2A687324}"/>
    <pc:docChg chg="undo custSel addSld modSld">
      <pc:chgData name="Dylan Karunanayake" userId="964a25a37a430f64" providerId="LiveId" clId="{CE3D820D-7DA8-444E-83C1-A48C2A687324}" dt="2024-09-06T14:41:02.225" v="564" actId="1036"/>
      <pc:docMkLst>
        <pc:docMk/>
      </pc:docMkLst>
      <pc:sldChg chg="modSp new mod">
        <pc:chgData name="Dylan Karunanayake" userId="964a25a37a430f64" providerId="LiveId" clId="{CE3D820D-7DA8-444E-83C1-A48C2A687324}" dt="2024-09-06T14:38:00.700" v="471" actId="20577"/>
        <pc:sldMkLst>
          <pc:docMk/>
          <pc:sldMk cId="3269256603" sldId="256"/>
        </pc:sldMkLst>
        <pc:spChg chg="mod">
          <ac:chgData name="Dylan Karunanayake" userId="964a25a37a430f64" providerId="LiveId" clId="{CE3D820D-7DA8-444E-83C1-A48C2A687324}" dt="2024-09-06T14:18:11.061" v="30" actId="5793"/>
          <ac:spMkLst>
            <pc:docMk/>
            <pc:sldMk cId="3269256603" sldId="256"/>
            <ac:spMk id="2" creationId="{03658185-6373-299D-E974-B12F0F99919F}"/>
          </ac:spMkLst>
        </pc:spChg>
        <pc:spChg chg="mod">
          <ac:chgData name="Dylan Karunanayake" userId="964a25a37a430f64" providerId="LiveId" clId="{CE3D820D-7DA8-444E-83C1-A48C2A687324}" dt="2024-09-06T14:38:00.700" v="471" actId="20577"/>
          <ac:spMkLst>
            <pc:docMk/>
            <pc:sldMk cId="3269256603" sldId="256"/>
            <ac:spMk id="3" creationId="{45C42458-C7F6-0C23-860B-93EA514FB0C4}"/>
          </ac:spMkLst>
        </pc:spChg>
      </pc:sldChg>
      <pc:sldChg chg="addSp delSp modSp new mod">
        <pc:chgData name="Dylan Karunanayake" userId="964a25a37a430f64" providerId="LiveId" clId="{CE3D820D-7DA8-444E-83C1-A48C2A687324}" dt="2024-09-06T14:41:02.225" v="564" actId="1036"/>
        <pc:sldMkLst>
          <pc:docMk/>
          <pc:sldMk cId="2208872591" sldId="257"/>
        </pc:sldMkLst>
        <pc:spChg chg="mod">
          <ac:chgData name="Dylan Karunanayake" userId="964a25a37a430f64" providerId="LiveId" clId="{CE3D820D-7DA8-444E-83C1-A48C2A687324}" dt="2024-09-06T14:19:41.086" v="124" actId="20577"/>
          <ac:spMkLst>
            <pc:docMk/>
            <pc:sldMk cId="2208872591" sldId="257"/>
            <ac:spMk id="2" creationId="{B65A94D8-3358-7FD9-0B80-DED14880E6C2}"/>
          </ac:spMkLst>
        </pc:spChg>
        <pc:spChg chg="mod">
          <ac:chgData name="Dylan Karunanayake" userId="964a25a37a430f64" providerId="LiveId" clId="{CE3D820D-7DA8-444E-83C1-A48C2A687324}" dt="2024-09-06T14:35:22.348" v="420" actId="20577"/>
          <ac:spMkLst>
            <pc:docMk/>
            <pc:sldMk cId="2208872591" sldId="257"/>
            <ac:spMk id="3" creationId="{77A6597E-115A-1D55-B740-31FC1B0F1D42}"/>
          </ac:spMkLst>
        </pc:spChg>
        <pc:spChg chg="add mod">
          <ac:chgData name="Dylan Karunanayake" userId="964a25a37a430f64" providerId="LiveId" clId="{CE3D820D-7DA8-444E-83C1-A48C2A687324}" dt="2024-09-06T14:19:33.806" v="123" actId="14100"/>
          <ac:spMkLst>
            <pc:docMk/>
            <pc:sldMk cId="2208872591" sldId="257"/>
            <ac:spMk id="4" creationId="{1A9FEB34-9900-25FE-7CDE-D4D39DA31052}"/>
          </ac:spMkLst>
        </pc:spChg>
        <pc:spChg chg="add mod">
          <ac:chgData name="Dylan Karunanayake" userId="964a25a37a430f64" providerId="LiveId" clId="{CE3D820D-7DA8-444E-83C1-A48C2A687324}" dt="2024-09-06T14:41:02.225" v="564" actId="1036"/>
          <ac:spMkLst>
            <pc:docMk/>
            <pc:sldMk cId="2208872591" sldId="257"/>
            <ac:spMk id="15" creationId="{69539966-E63B-F7AD-A173-1F6202CF036C}"/>
          </ac:spMkLst>
        </pc:spChg>
        <pc:picChg chg="add del mod">
          <ac:chgData name="Dylan Karunanayake" userId="964a25a37a430f64" providerId="LiveId" clId="{CE3D820D-7DA8-444E-83C1-A48C2A687324}" dt="2024-09-06T14:36:51.025" v="426" actId="478"/>
          <ac:picMkLst>
            <pc:docMk/>
            <pc:sldMk cId="2208872591" sldId="257"/>
            <ac:picMk id="6" creationId="{B29696F6-7C0D-C9AA-87DC-B8E33CC6D72A}"/>
          </ac:picMkLst>
        </pc:picChg>
        <pc:picChg chg="add del mod">
          <ac:chgData name="Dylan Karunanayake" userId="964a25a37a430f64" providerId="LiveId" clId="{CE3D820D-7DA8-444E-83C1-A48C2A687324}" dt="2024-09-06T14:37:12.210" v="433" actId="478"/>
          <ac:picMkLst>
            <pc:docMk/>
            <pc:sldMk cId="2208872591" sldId="257"/>
            <ac:picMk id="8" creationId="{F79FA240-3E54-6867-C0AA-B6C967BAF829}"/>
          </ac:picMkLst>
        </pc:picChg>
        <pc:picChg chg="add del mod">
          <ac:chgData name="Dylan Karunanayake" userId="964a25a37a430f64" providerId="LiveId" clId="{CE3D820D-7DA8-444E-83C1-A48C2A687324}" dt="2024-09-06T14:37:18.339" v="437" actId="478"/>
          <ac:picMkLst>
            <pc:docMk/>
            <pc:sldMk cId="2208872591" sldId="257"/>
            <ac:picMk id="10" creationId="{01E16C21-514E-A69C-17F6-329E48F08090}"/>
          </ac:picMkLst>
        </pc:picChg>
        <pc:picChg chg="add mod">
          <ac:chgData name="Dylan Karunanayake" userId="964a25a37a430f64" providerId="LiveId" clId="{CE3D820D-7DA8-444E-83C1-A48C2A687324}" dt="2024-09-06T14:37:24.121" v="438"/>
          <ac:picMkLst>
            <pc:docMk/>
            <pc:sldMk cId="2208872591" sldId="257"/>
            <ac:picMk id="12" creationId="{7C42C033-F0E4-AE6E-39E7-3A04EF2D53D4}"/>
          </ac:picMkLst>
        </pc:picChg>
        <pc:picChg chg="add mod modCrop">
          <ac:chgData name="Dylan Karunanayake" userId="964a25a37a430f64" providerId="LiveId" clId="{CE3D820D-7DA8-444E-83C1-A48C2A687324}" dt="2024-09-06T14:40:44.718" v="509" actId="1076"/>
          <ac:picMkLst>
            <pc:docMk/>
            <pc:sldMk cId="2208872591" sldId="257"/>
            <ac:picMk id="14" creationId="{8F7159FF-3F30-44C2-FA3B-5C03405DAF7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B4E62-5961-C9CE-1EC4-AC6AB63D25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4687AB8B-F003-F405-E15F-B14F19A4931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4197E0DF-6197-4C84-9A68-23735B63632D}"/>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8F0B8FDE-E0DB-B249-41E6-5DDCDD5BF5CA}"/>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6910250-1BF4-26F3-07D2-D7991319413B}"/>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39144740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73DF-3E2F-15B1-1278-0EBFEDA1C0CC}"/>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AC9189D4-04FF-D086-A129-DF5C47B3DA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ED9145EA-C80C-104F-089D-CD204D0AD2BF}"/>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87A4C8DB-5B43-6A89-C172-9A2DA3B31AE1}"/>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F4E8D266-D2B1-4516-BFA7-BD379522D77F}"/>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20916956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AD9882-C2B3-E2EA-C60A-7B122FED848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1C371C87-DBC0-F735-0153-073D08CFA9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CD88BE9-9F74-054E-6EC0-B9D2EF682751}"/>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A504F538-8614-4908-8E63-A5CD52762B74}"/>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137CE8D7-73C1-56E2-16E1-B93DCF8E0726}"/>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593005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37993-1DAD-8D63-AEBC-00B1F225F0C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8B651E60-6773-69A7-0092-155532EE1D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FD3ED96-4FB9-7AB8-32A6-DC30C477C301}"/>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EC466B0E-3E6A-3A2E-4464-CF8FD1C7AF5D}"/>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31358DD-8957-5F35-6191-1CF927748280}"/>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4227180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D9285-3FA5-28C2-4BF0-3E848AF9BE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163BC369-F107-9351-56B6-DD02E58122B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33705B-3CBC-5089-C290-4B25FBB132D2}"/>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ED212E0E-D371-DA51-CAC9-BBD44211DCB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8BDD0582-DF6E-AB0F-8392-B5749DF8B030}"/>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3973172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2D4D-3576-0148-DDC1-86369DA1E304}"/>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F10CF56F-6D0C-4DF6-9C4C-E34A141EBE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917BBD5-A85C-9BFD-CE35-0F43DA3BDCC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AC23D29E-F348-EA94-44BA-0CD14F6D7AC1}"/>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6" name="Footer Placeholder 5">
            <a:extLst>
              <a:ext uri="{FF2B5EF4-FFF2-40B4-BE49-F238E27FC236}">
                <a16:creationId xmlns:a16="http://schemas.microsoft.com/office/drawing/2014/main" id="{1BDB8097-2120-0B2F-E8C0-FA210ADE4A06}"/>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BE2B252-7A69-8CD9-3CC6-26E35C2604DA}"/>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1782561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AF1EB-9230-DA82-E8A9-BDF8E5DDD173}"/>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22A2F86D-5AF1-5B0B-AD0C-215C0E4640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AF4316-3C6F-C95D-50CC-0322CBBB7E0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03A4A1EC-DF11-B09B-079D-4A7F371C37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A20D788-BE90-E641-7790-B54EF11640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CB59E69C-5DAD-535F-42D0-59E6FEB10D4B}"/>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8" name="Footer Placeholder 7">
            <a:extLst>
              <a:ext uri="{FF2B5EF4-FFF2-40B4-BE49-F238E27FC236}">
                <a16:creationId xmlns:a16="http://schemas.microsoft.com/office/drawing/2014/main" id="{AED9B299-435B-E378-ED4E-F78A0353FE05}"/>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8FB06AC5-629E-A9D0-9BFB-535506D3CD6D}"/>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1483409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B075-ACDF-D893-5345-6B522C43A79C}"/>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D802FA26-4EE3-D32F-AEA3-9887FC76B11C}"/>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4" name="Footer Placeholder 3">
            <a:extLst>
              <a:ext uri="{FF2B5EF4-FFF2-40B4-BE49-F238E27FC236}">
                <a16:creationId xmlns:a16="http://schemas.microsoft.com/office/drawing/2014/main" id="{33AF3650-62F2-5A4E-5767-0F441D60D413}"/>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2D95BD43-67F7-7583-C9A2-ABF595C4E17A}"/>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3928690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612C98-FB46-DC16-1673-8850E0778D7F}"/>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3" name="Footer Placeholder 2">
            <a:extLst>
              <a:ext uri="{FF2B5EF4-FFF2-40B4-BE49-F238E27FC236}">
                <a16:creationId xmlns:a16="http://schemas.microsoft.com/office/drawing/2014/main" id="{704E015A-193A-1519-37BD-A77E355E82D7}"/>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1659F79D-3CA5-FA36-B828-665E3CAB363C}"/>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2650135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C7F32-3978-6287-8650-D64608E9B0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519FA8D6-F1F7-78B1-FEE5-33DEA27F82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9294871A-EFAF-BFBF-2621-A37934650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D3408D-D3FA-6324-81BF-64D54FB833C0}"/>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6" name="Footer Placeholder 5">
            <a:extLst>
              <a:ext uri="{FF2B5EF4-FFF2-40B4-BE49-F238E27FC236}">
                <a16:creationId xmlns:a16="http://schemas.microsoft.com/office/drawing/2014/main" id="{F1064C56-5089-7FEE-D524-8021D66580DF}"/>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88E14E5C-6B26-43DF-25ED-653E0AFAF733}"/>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3271762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63B8A-D072-55B0-EDEB-524D2E38D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73814772-DF58-CA08-D61E-8DBC4B29F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372D75D5-DA71-D5D1-857D-78F83E618E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761F44-A366-4001-37DF-73CEF06D0AAD}"/>
              </a:ext>
            </a:extLst>
          </p:cNvPr>
          <p:cNvSpPr>
            <a:spLocks noGrp="1"/>
          </p:cNvSpPr>
          <p:nvPr>
            <p:ph type="dt" sz="half" idx="10"/>
          </p:nvPr>
        </p:nvSpPr>
        <p:spPr/>
        <p:txBody>
          <a:bodyPr/>
          <a:lstStyle/>
          <a:p>
            <a:fld id="{0ACFB9E9-07AC-4312-8CCA-B48F4938E82A}" type="datetimeFigureOut">
              <a:rPr lang="en-AU" smtClean="0"/>
              <a:t>12/10/2024</a:t>
            </a:fld>
            <a:endParaRPr lang="en-AU"/>
          </a:p>
        </p:txBody>
      </p:sp>
      <p:sp>
        <p:nvSpPr>
          <p:cNvPr id="6" name="Footer Placeholder 5">
            <a:extLst>
              <a:ext uri="{FF2B5EF4-FFF2-40B4-BE49-F238E27FC236}">
                <a16:creationId xmlns:a16="http://schemas.microsoft.com/office/drawing/2014/main" id="{FB5022A1-CD7C-0CEA-E6A6-FC2E0ED6BE02}"/>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9E75FC71-C96F-8E33-8EE6-CC4FABDC8441}"/>
              </a:ext>
            </a:extLst>
          </p:cNvPr>
          <p:cNvSpPr>
            <a:spLocks noGrp="1"/>
          </p:cNvSpPr>
          <p:nvPr>
            <p:ph type="sldNum" sz="quarter" idx="12"/>
          </p:nvPr>
        </p:nvSpPr>
        <p:spPr/>
        <p:txBody>
          <a:bodyPr/>
          <a:lstStyle/>
          <a:p>
            <a:fld id="{52F368DE-91EB-4A59-9BAD-EFD900C9918E}" type="slidenum">
              <a:rPr lang="en-AU" smtClean="0"/>
              <a:t>‹#›</a:t>
            </a:fld>
            <a:endParaRPr lang="en-AU"/>
          </a:p>
        </p:txBody>
      </p:sp>
    </p:spTree>
    <p:extLst>
      <p:ext uri="{BB962C8B-B14F-4D97-AF65-F5344CB8AC3E}">
        <p14:creationId xmlns:p14="http://schemas.microsoft.com/office/powerpoint/2010/main" val="40210518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AEE9D3-0181-00CC-3AE8-A049087D2A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9860B731-3EF5-5CA2-CCD9-80DE48EC13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482EEA6D-EFA7-396A-416C-3ACD18711A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CFB9E9-07AC-4312-8CCA-B48F4938E82A}" type="datetimeFigureOut">
              <a:rPr lang="en-AU" smtClean="0"/>
              <a:t>12/10/2024</a:t>
            </a:fld>
            <a:endParaRPr lang="en-AU"/>
          </a:p>
        </p:txBody>
      </p:sp>
      <p:sp>
        <p:nvSpPr>
          <p:cNvPr id="5" name="Footer Placeholder 4">
            <a:extLst>
              <a:ext uri="{FF2B5EF4-FFF2-40B4-BE49-F238E27FC236}">
                <a16:creationId xmlns:a16="http://schemas.microsoft.com/office/drawing/2014/main" id="{192C5CB7-036A-97D1-5536-A07DBEFB40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AU"/>
          </a:p>
        </p:txBody>
      </p:sp>
      <p:sp>
        <p:nvSpPr>
          <p:cNvPr id="6" name="Slide Number Placeholder 5">
            <a:extLst>
              <a:ext uri="{FF2B5EF4-FFF2-40B4-BE49-F238E27FC236}">
                <a16:creationId xmlns:a16="http://schemas.microsoft.com/office/drawing/2014/main" id="{D6F10DE3-AE1E-7B23-8EE0-A8FB6C2A76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F368DE-91EB-4A59-9BAD-EFD900C9918E}" type="slidenum">
              <a:rPr lang="en-AU" smtClean="0"/>
              <a:t>‹#›</a:t>
            </a:fld>
            <a:endParaRPr lang="en-AU"/>
          </a:p>
        </p:txBody>
      </p:sp>
    </p:spTree>
    <p:extLst>
      <p:ext uri="{BB962C8B-B14F-4D97-AF65-F5344CB8AC3E}">
        <p14:creationId xmlns:p14="http://schemas.microsoft.com/office/powerpoint/2010/main" val="42169315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hebluediamondgallery.com/wooden-tile/t/thank-you.html" TargetMode="External"/><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hyperlink" Target="https://github.com/magnemint/Monkey-MLM/commits/main/" TargetMode="External"/></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58185-6373-299D-E974-B12F0F99919F}"/>
              </a:ext>
            </a:extLst>
          </p:cNvPr>
          <p:cNvSpPr>
            <a:spLocks noGrp="1"/>
          </p:cNvSpPr>
          <p:nvPr>
            <p:ph type="ctrTitle"/>
          </p:nvPr>
        </p:nvSpPr>
        <p:spPr/>
        <p:txBody>
          <a:bodyPr/>
          <a:lstStyle/>
          <a:p>
            <a:r>
              <a:rPr lang="en-AU" dirty="0"/>
              <a:t>CAT Investigation :)</a:t>
            </a:r>
          </a:p>
        </p:txBody>
      </p:sp>
      <p:sp>
        <p:nvSpPr>
          <p:cNvPr id="3" name="Subtitle 2">
            <a:extLst>
              <a:ext uri="{FF2B5EF4-FFF2-40B4-BE49-F238E27FC236}">
                <a16:creationId xmlns:a16="http://schemas.microsoft.com/office/drawing/2014/main" id="{45C42458-C7F6-0C23-860B-93EA514FB0C4}"/>
              </a:ext>
            </a:extLst>
          </p:cNvPr>
          <p:cNvSpPr>
            <a:spLocks noGrp="1"/>
          </p:cNvSpPr>
          <p:nvPr>
            <p:ph type="subTitle" idx="1"/>
          </p:nvPr>
        </p:nvSpPr>
        <p:spPr/>
        <p:txBody>
          <a:bodyPr/>
          <a:lstStyle/>
          <a:p>
            <a:r>
              <a:rPr lang="en-AU" dirty="0"/>
              <a:t>By: Dylan K</a:t>
            </a:r>
          </a:p>
        </p:txBody>
      </p:sp>
    </p:spTree>
    <p:extLst>
      <p:ext uri="{BB962C8B-B14F-4D97-AF65-F5344CB8AC3E}">
        <p14:creationId xmlns:p14="http://schemas.microsoft.com/office/powerpoint/2010/main" val="3269256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F41D23-7011-DEA0-1EC0-6082441EFF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26B723-32A2-F6C7-AFA4-F6699222660F}"/>
              </a:ext>
            </a:extLst>
          </p:cNvPr>
          <p:cNvSpPr>
            <a:spLocks noGrp="1"/>
          </p:cNvSpPr>
          <p:nvPr>
            <p:ph type="title"/>
          </p:nvPr>
        </p:nvSpPr>
        <p:spPr/>
        <p:txBody>
          <a:bodyPr/>
          <a:lstStyle/>
          <a:p>
            <a:r>
              <a:rPr lang="en-AU" dirty="0"/>
              <a:t>2.1.1   The fundamentals</a:t>
            </a:r>
          </a:p>
        </p:txBody>
      </p:sp>
      <p:sp>
        <p:nvSpPr>
          <p:cNvPr id="3" name="Content Placeholder 2">
            <a:extLst>
              <a:ext uri="{FF2B5EF4-FFF2-40B4-BE49-F238E27FC236}">
                <a16:creationId xmlns:a16="http://schemas.microsoft.com/office/drawing/2014/main" id="{7248DB5F-C588-823C-6E89-8373BE439476}"/>
              </a:ext>
            </a:extLst>
          </p:cNvPr>
          <p:cNvSpPr>
            <a:spLocks noGrp="1"/>
          </p:cNvSpPr>
          <p:nvPr>
            <p:ph idx="1"/>
          </p:nvPr>
        </p:nvSpPr>
        <p:spPr>
          <a:xfrm>
            <a:off x="507486" y="1933775"/>
            <a:ext cx="5184582" cy="3860399"/>
          </a:xfrm>
        </p:spPr>
        <p:txBody>
          <a:bodyPr>
            <a:noAutofit/>
          </a:bodyPr>
          <a:lstStyle/>
          <a:p>
            <a:r>
              <a:rPr lang="en-AU" sz="1900" dirty="0"/>
              <a:t>To simulate a loaded (rigged) coin flip with the odds as follows:</a:t>
            </a:r>
          </a:p>
          <a:p>
            <a:pPr lvl="1"/>
            <a:r>
              <a:rPr lang="en-AU" sz="1900" dirty="0"/>
              <a:t>Heads: 20%</a:t>
            </a:r>
          </a:p>
          <a:p>
            <a:pPr lvl="1"/>
            <a:r>
              <a:rPr lang="en-AU" sz="1900" dirty="0"/>
              <a:t>Tails: 80%</a:t>
            </a:r>
          </a:p>
          <a:p>
            <a:r>
              <a:rPr lang="en-AU" sz="1900" dirty="0"/>
              <a:t>We can create a </a:t>
            </a:r>
            <a:r>
              <a:rPr lang="en-AU" sz="1900" i="1" dirty="0"/>
              <a:t>list</a:t>
            </a:r>
            <a:r>
              <a:rPr lang="en-AU" sz="1900" dirty="0"/>
              <a:t> containing the </a:t>
            </a:r>
            <a:r>
              <a:rPr lang="en-AU" sz="1900" i="1" dirty="0"/>
              <a:t>integers </a:t>
            </a:r>
            <a:r>
              <a:rPr lang="en-AU" sz="1900" dirty="0"/>
              <a:t>from 1 through 10 and use Python’s in-built </a:t>
            </a:r>
            <a:r>
              <a:rPr lang="en-AU" sz="1900" b="1" dirty="0"/>
              <a:t>random</a:t>
            </a:r>
            <a:r>
              <a:rPr lang="en-AU" sz="1900" dirty="0"/>
              <a:t> module to a number from the </a:t>
            </a:r>
            <a:r>
              <a:rPr lang="en-AU" sz="1900" i="1" dirty="0"/>
              <a:t>list</a:t>
            </a:r>
            <a:r>
              <a:rPr lang="en-AU" sz="1900" dirty="0"/>
              <a:t>. Then we can use an </a:t>
            </a:r>
            <a:r>
              <a:rPr lang="en-AU" sz="1900" i="1" dirty="0"/>
              <a:t>if</a:t>
            </a:r>
            <a:r>
              <a:rPr lang="en-AU" sz="1900" dirty="0"/>
              <a:t> statement to check if the number is between 1 and 8 inclusive (loaded odds for tails). If it is, then tails is the flipped side. If not, meaning that the rolled number is larger than 8, being 9 and 10, then the flipped side is heads (as heads only has a 20% probability).</a:t>
            </a:r>
          </a:p>
        </p:txBody>
      </p:sp>
      <p:sp>
        <p:nvSpPr>
          <p:cNvPr id="4" name="Rectangle 3">
            <a:extLst>
              <a:ext uri="{FF2B5EF4-FFF2-40B4-BE49-F238E27FC236}">
                <a16:creationId xmlns:a16="http://schemas.microsoft.com/office/drawing/2014/main" id="{83FC580F-05AE-B03A-6CBB-96A241207D9C}"/>
              </a:ext>
            </a:extLst>
          </p:cNvPr>
          <p:cNvSpPr/>
          <p:nvPr/>
        </p:nvSpPr>
        <p:spPr>
          <a:xfrm>
            <a:off x="838200" y="742950"/>
            <a:ext cx="1284514"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screen shot of a computer code&#10;&#10;Description automatically generated">
            <a:extLst>
              <a:ext uri="{FF2B5EF4-FFF2-40B4-BE49-F238E27FC236}">
                <a16:creationId xmlns:a16="http://schemas.microsoft.com/office/drawing/2014/main" id="{2FB3B769-C0D4-98C5-D9D7-4D992342EE0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61354" y="1266825"/>
            <a:ext cx="7112000" cy="5194300"/>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132252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480B15-AB47-D1CD-46B1-DB88D3205F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B45B99-776C-7894-0B52-82226F4B2379}"/>
              </a:ext>
            </a:extLst>
          </p:cNvPr>
          <p:cNvSpPr>
            <a:spLocks noGrp="1"/>
          </p:cNvSpPr>
          <p:nvPr>
            <p:ph type="title"/>
          </p:nvPr>
        </p:nvSpPr>
        <p:spPr/>
        <p:txBody>
          <a:bodyPr/>
          <a:lstStyle/>
          <a:p>
            <a:r>
              <a:rPr lang="en-AU" dirty="0"/>
              <a:t>2.1.2   The fundamentals (</a:t>
            </a:r>
            <a:r>
              <a:rPr lang="en-AU" dirty="0" err="1"/>
              <a:t>cont</a:t>
            </a:r>
            <a:r>
              <a:rPr lang="en-AU" dirty="0"/>
              <a:t>)</a:t>
            </a:r>
          </a:p>
        </p:txBody>
      </p:sp>
      <p:sp>
        <p:nvSpPr>
          <p:cNvPr id="3" name="Content Placeholder 2">
            <a:extLst>
              <a:ext uri="{FF2B5EF4-FFF2-40B4-BE49-F238E27FC236}">
                <a16:creationId xmlns:a16="http://schemas.microsoft.com/office/drawing/2014/main" id="{13250CA7-C4E0-E117-D66D-B9CBE11F1BA3}"/>
              </a:ext>
            </a:extLst>
          </p:cNvPr>
          <p:cNvSpPr>
            <a:spLocks noGrp="1"/>
          </p:cNvSpPr>
          <p:nvPr>
            <p:ph idx="1"/>
          </p:nvPr>
        </p:nvSpPr>
        <p:spPr>
          <a:xfrm>
            <a:off x="507485" y="1933775"/>
            <a:ext cx="11118457" cy="3860399"/>
          </a:xfrm>
        </p:spPr>
        <p:txBody>
          <a:bodyPr>
            <a:noAutofit/>
          </a:bodyPr>
          <a:lstStyle/>
          <a:p>
            <a:r>
              <a:rPr lang="en-AU" sz="1900" dirty="0"/>
              <a:t>An issue arises that we aren’t entirely sure that our algorithm is working as expected since we are only returning one score at a time.</a:t>
            </a:r>
          </a:p>
          <a:p>
            <a:r>
              <a:rPr lang="en-AU" sz="1900" dirty="0">
                <a:solidFill>
                  <a:srgbClr val="000000"/>
                </a:solidFill>
                <a:effectLst/>
              </a:rPr>
              <a:t>We can mass unit test our algorithm and calculate the average number of times each side of the coin is flipped to see if our code is working correctly. If it is, we can anticipate that the percentage of tails flipped will be ~80% and the percentage of heads flipped will be ~20%.</a:t>
            </a:r>
          </a:p>
        </p:txBody>
      </p:sp>
      <p:sp>
        <p:nvSpPr>
          <p:cNvPr id="4" name="Rectangle 3">
            <a:extLst>
              <a:ext uri="{FF2B5EF4-FFF2-40B4-BE49-F238E27FC236}">
                <a16:creationId xmlns:a16="http://schemas.microsoft.com/office/drawing/2014/main" id="{4AB4AB14-67EC-182C-5159-75CB3AF820D5}"/>
              </a:ext>
            </a:extLst>
          </p:cNvPr>
          <p:cNvSpPr/>
          <p:nvPr/>
        </p:nvSpPr>
        <p:spPr>
          <a:xfrm>
            <a:off x="838200" y="742950"/>
            <a:ext cx="1328057"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screen shot of a computer code&#10;&#10;Description automatically generated">
            <a:extLst>
              <a:ext uri="{FF2B5EF4-FFF2-40B4-BE49-F238E27FC236}">
                <a16:creationId xmlns:a16="http://schemas.microsoft.com/office/drawing/2014/main" id="{3584DA88-13B8-2281-7D39-7D43AAA5E81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12997" y1="20685" x2="15483" y2="42259"/>
                        <a14:foregroundMark x1="16051" y1="29822" x2="36222" y2="30584"/>
                        <a14:foregroundMark x1="36222" y1="30584" x2="61790" y2="23477"/>
                        <a14:foregroundMark x1="61790" y1="23477" x2="70313" y2="23858"/>
                        <a14:foregroundMark x1="70313" y1="23858" x2="76847" y2="27665"/>
                        <a14:foregroundMark x1="76847" y1="27665" x2="83381" y2="39721"/>
                        <a14:foregroundMark x1="83381" y1="39721" x2="84943" y2="53426"/>
                        <a14:foregroundMark x1="84943" y1="53426" x2="72017" y2="68147"/>
                        <a14:foregroundMark x1="72017" y1="68147" x2="59304" y2="70685"/>
                        <a14:foregroundMark x1="59304" y1="70685" x2="42188" y2="64213"/>
                      </a14:backgroundRemoval>
                    </a14:imgEffect>
                  </a14:imgLayer>
                </a14:imgProps>
              </a:ext>
              <a:ext uri="{28A0092B-C50C-407E-A947-70E740481C1C}">
                <a14:useLocalDpi xmlns:a14="http://schemas.microsoft.com/office/drawing/2010/main" val="0"/>
              </a:ext>
            </a:extLst>
          </a:blip>
          <a:stretch>
            <a:fillRect/>
          </a:stretch>
        </p:blipFill>
        <p:spPr>
          <a:xfrm>
            <a:off x="2815515" y="3186095"/>
            <a:ext cx="6560969" cy="3671905"/>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37020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D78978-DD9F-D076-E88A-E80C87D1AD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0D297D-4281-94B8-713D-896161F58DD7}"/>
              </a:ext>
            </a:extLst>
          </p:cNvPr>
          <p:cNvSpPr>
            <a:spLocks noGrp="1"/>
          </p:cNvSpPr>
          <p:nvPr>
            <p:ph type="title"/>
          </p:nvPr>
        </p:nvSpPr>
        <p:spPr/>
        <p:txBody>
          <a:bodyPr/>
          <a:lstStyle/>
          <a:p>
            <a:r>
              <a:rPr lang="en-AU" dirty="0"/>
              <a:t>2.1.3   The fundamentals (</a:t>
            </a:r>
            <a:r>
              <a:rPr lang="en-AU" dirty="0" err="1"/>
              <a:t>cont</a:t>
            </a:r>
            <a:r>
              <a:rPr lang="en-AU" dirty="0"/>
              <a:t>)</a:t>
            </a:r>
          </a:p>
        </p:txBody>
      </p:sp>
      <p:sp>
        <p:nvSpPr>
          <p:cNvPr id="3" name="Content Placeholder 2">
            <a:extLst>
              <a:ext uri="{FF2B5EF4-FFF2-40B4-BE49-F238E27FC236}">
                <a16:creationId xmlns:a16="http://schemas.microsoft.com/office/drawing/2014/main" id="{DB102902-D77E-8DE1-F9F3-9F07F2575051}"/>
              </a:ext>
            </a:extLst>
          </p:cNvPr>
          <p:cNvSpPr>
            <a:spLocks noGrp="1"/>
          </p:cNvSpPr>
          <p:nvPr>
            <p:ph idx="1"/>
          </p:nvPr>
        </p:nvSpPr>
        <p:spPr>
          <a:xfrm>
            <a:off x="507485" y="1933775"/>
            <a:ext cx="11118457" cy="3860399"/>
          </a:xfrm>
        </p:spPr>
        <p:txBody>
          <a:bodyPr>
            <a:noAutofit/>
          </a:bodyPr>
          <a:lstStyle/>
          <a:p>
            <a:pPr marL="0" indent="0">
              <a:buNone/>
            </a:pPr>
            <a:r>
              <a:rPr lang="en-AU" sz="1900" dirty="0">
                <a:solidFill>
                  <a:schemeClr val="tx1">
                    <a:lumMod val="95000"/>
                    <a:lumOff val="5000"/>
                  </a:schemeClr>
                </a:solidFill>
              </a:rPr>
              <a:t>Using the </a:t>
            </a:r>
            <a:r>
              <a:rPr lang="en-AU" sz="1900" i="1" dirty="0" err="1">
                <a:solidFill>
                  <a:schemeClr val="tx1">
                    <a:lumMod val="95000"/>
                    <a:lumOff val="5000"/>
                  </a:schemeClr>
                </a:solidFill>
                <a:effectLst/>
              </a:rPr>
              <a:t>rigged_coin_flip_unit_test</a:t>
            </a:r>
            <a:r>
              <a:rPr lang="en-AU" sz="1900" dirty="0">
                <a:solidFill>
                  <a:schemeClr val="tx1">
                    <a:lumMod val="95000"/>
                    <a:lumOff val="5000"/>
                  </a:schemeClr>
                </a:solidFill>
              </a:rPr>
              <a:t> function to run the loaded coin flip 1000 times, we see that the percentage of heads and tails are as so:</a:t>
            </a:r>
          </a:p>
          <a:p>
            <a:r>
              <a:rPr lang="en-AU" sz="1900" dirty="0">
                <a:solidFill>
                  <a:schemeClr val="tx1">
                    <a:lumMod val="95000"/>
                    <a:lumOff val="5000"/>
                  </a:schemeClr>
                </a:solidFill>
                <a:effectLst/>
              </a:rPr>
              <a:t>Heads: 19.400000%, Tails: 80.600000%</a:t>
            </a:r>
          </a:p>
          <a:p>
            <a:pPr marL="0" indent="0">
              <a:buNone/>
            </a:pPr>
            <a:r>
              <a:rPr lang="en-AU" sz="1900" dirty="0">
                <a:solidFill>
                  <a:schemeClr val="tx1">
                    <a:lumMod val="95000"/>
                    <a:lumOff val="5000"/>
                  </a:schemeClr>
                </a:solidFill>
              </a:rPr>
              <a:t>Which means the test is working as expected, as the percentages are roughly 20% for heads and roughly 80% for tails.</a:t>
            </a:r>
            <a:endParaRPr lang="en-AU" sz="1900" dirty="0">
              <a:solidFill>
                <a:schemeClr val="tx1">
                  <a:lumMod val="95000"/>
                  <a:lumOff val="5000"/>
                </a:schemeClr>
              </a:solidFill>
              <a:effectLst/>
            </a:endParaRPr>
          </a:p>
          <a:p>
            <a:endParaRPr lang="en-AU" sz="1900" dirty="0">
              <a:solidFill>
                <a:schemeClr val="tx1">
                  <a:lumMod val="95000"/>
                  <a:lumOff val="5000"/>
                </a:schemeClr>
              </a:solidFill>
              <a:effectLst/>
            </a:endParaRPr>
          </a:p>
        </p:txBody>
      </p:sp>
      <p:sp>
        <p:nvSpPr>
          <p:cNvPr id="4" name="Rectangle 3">
            <a:extLst>
              <a:ext uri="{FF2B5EF4-FFF2-40B4-BE49-F238E27FC236}">
                <a16:creationId xmlns:a16="http://schemas.microsoft.com/office/drawing/2014/main" id="{95995E98-1269-1DCE-4A92-5A19BBE464F9}"/>
              </a:ext>
            </a:extLst>
          </p:cNvPr>
          <p:cNvSpPr/>
          <p:nvPr/>
        </p:nvSpPr>
        <p:spPr>
          <a:xfrm>
            <a:off x="838200" y="742950"/>
            <a:ext cx="1328057"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black rectangular object with text on it&#10;&#10;Description automatically generated">
            <a:extLst>
              <a:ext uri="{FF2B5EF4-FFF2-40B4-BE49-F238E27FC236}">
                <a16:creationId xmlns:a16="http://schemas.microsoft.com/office/drawing/2014/main" id="{47834BD5-4C98-9996-0325-275A7526AFD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70" b="89773" l="5935" r="92489">
                        <a14:foregroundMark x1="9716" y1="34470" x2="24790" y2="59848"/>
                        <a14:foregroundMark x1="24790" y1="59848" x2="24790" y2="59848"/>
                        <a14:foregroundMark x1="90021" y1="35417" x2="89863" y2="57955"/>
                        <a14:foregroundMark x1="6250" y1="51515" x2="6250" y2="51515"/>
                        <a14:foregroundMark x1="5987" y1="47538" x2="5987" y2="47538"/>
                        <a14:foregroundMark x1="92489" y1="51894" x2="92489" y2="56439"/>
                      </a14:backgroundRemoval>
                    </a14:imgEffect>
                  </a14:imgLayer>
                </a14:imgProps>
              </a:ext>
              <a:ext uri="{28A0092B-C50C-407E-A947-70E740481C1C}">
                <a14:useLocalDpi xmlns:a14="http://schemas.microsoft.com/office/drawing/2010/main" val="0"/>
              </a:ext>
            </a:extLst>
          </a:blip>
          <a:stretch>
            <a:fillRect/>
          </a:stretch>
        </p:blipFill>
        <p:spPr>
          <a:xfrm>
            <a:off x="1169595" y="3644153"/>
            <a:ext cx="9686061" cy="2686050"/>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846086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101EE2-ECD0-C590-3D60-66410FDB97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E0ACE8-DBBA-FD95-70C9-CD4FF2325296}"/>
              </a:ext>
            </a:extLst>
          </p:cNvPr>
          <p:cNvSpPr>
            <a:spLocks noGrp="1"/>
          </p:cNvSpPr>
          <p:nvPr>
            <p:ph type="title"/>
          </p:nvPr>
        </p:nvSpPr>
        <p:spPr/>
        <p:txBody>
          <a:bodyPr/>
          <a:lstStyle/>
          <a:p>
            <a:r>
              <a:rPr lang="en-AU" dirty="0"/>
              <a:t>2.1.4   The fundamentals (</a:t>
            </a:r>
            <a:r>
              <a:rPr lang="en-AU" dirty="0" err="1"/>
              <a:t>cont</a:t>
            </a:r>
            <a:r>
              <a:rPr lang="en-AU" dirty="0"/>
              <a:t>)</a:t>
            </a:r>
          </a:p>
        </p:txBody>
      </p:sp>
      <p:sp>
        <p:nvSpPr>
          <p:cNvPr id="3" name="Content Placeholder 2">
            <a:extLst>
              <a:ext uri="{FF2B5EF4-FFF2-40B4-BE49-F238E27FC236}">
                <a16:creationId xmlns:a16="http://schemas.microsoft.com/office/drawing/2014/main" id="{E517CF36-10AC-ADFD-E473-0F43CF993A1F}"/>
              </a:ext>
            </a:extLst>
          </p:cNvPr>
          <p:cNvSpPr>
            <a:spLocks noGrp="1"/>
          </p:cNvSpPr>
          <p:nvPr>
            <p:ph idx="1"/>
          </p:nvPr>
        </p:nvSpPr>
        <p:spPr>
          <a:xfrm>
            <a:off x="838200" y="2068513"/>
            <a:ext cx="4904487" cy="3860399"/>
          </a:xfrm>
        </p:spPr>
        <p:txBody>
          <a:bodyPr>
            <a:noAutofit/>
          </a:bodyPr>
          <a:lstStyle/>
          <a:p>
            <a:r>
              <a:rPr lang="en-AU" sz="1900" dirty="0">
                <a:solidFill>
                  <a:schemeClr val="tx1">
                    <a:lumMod val="95000"/>
                    <a:lumOff val="5000"/>
                  </a:schemeClr>
                </a:solidFill>
                <a:effectLst/>
              </a:rPr>
              <a:t>To make a spinner with loaded odds, we can use the same concept/method we used in   2.1.1  and alter it to our new scenario. We will still use the </a:t>
            </a:r>
            <a:r>
              <a:rPr lang="en-AU" sz="1900" i="1" dirty="0">
                <a:solidFill>
                  <a:schemeClr val="tx1">
                    <a:lumMod val="95000"/>
                    <a:lumOff val="5000"/>
                  </a:schemeClr>
                </a:solidFill>
                <a:effectLst/>
              </a:rPr>
              <a:t>list</a:t>
            </a:r>
            <a:r>
              <a:rPr lang="en-AU" sz="1900" dirty="0">
                <a:solidFill>
                  <a:schemeClr val="tx1">
                    <a:lumMod val="95000"/>
                    <a:lumOff val="5000"/>
                  </a:schemeClr>
                </a:solidFill>
                <a:effectLst/>
              </a:rPr>
              <a:t> that contains number 1 through to 10, but we do need to change the </a:t>
            </a:r>
            <a:r>
              <a:rPr lang="en-AU" sz="1900" i="1" dirty="0">
                <a:solidFill>
                  <a:schemeClr val="tx1">
                    <a:lumMod val="95000"/>
                    <a:lumOff val="5000"/>
                  </a:schemeClr>
                </a:solidFill>
                <a:effectLst/>
              </a:rPr>
              <a:t>if</a:t>
            </a:r>
            <a:r>
              <a:rPr lang="en-AU" sz="1900" dirty="0">
                <a:solidFill>
                  <a:schemeClr val="tx1">
                    <a:lumMod val="95000"/>
                    <a:lumOff val="5000"/>
                  </a:schemeClr>
                </a:solidFill>
                <a:effectLst/>
              </a:rPr>
              <a:t> statement to account for our new odds</a:t>
            </a:r>
          </a:p>
          <a:p>
            <a:r>
              <a:rPr lang="en-AU" sz="1900" dirty="0">
                <a:solidFill>
                  <a:schemeClr val="tx1">
                    <a:lumMod val="95000"/>
                    <a:lumOff val="5000"/>
                  </a:schemeClr>
                </a:solidFill>
                <a:effectLst/>
              </a:rPr>
              <a:t>Random Number, Spinner Spun Number:</a:t>
            </a:r>
          </a:p>
          <a:p>
            <a:pPr lvl="1"/>
            <a:r>
              <a:rPr lang="en-AU" sz="2000" dirty="0">
                <a:solidFill>
                  <a:schemeClr val="tx1">
                    <a:lumMod val="95000"/>
                    <a:lumOff val="5000"/>
                  </a:schemeClr>
                </a:solidFill>
              </a:rPr>
              <a:t>1-2, 0 (20%)</a:t>
            </a:r>
          </a:p>
          <a:p>
            <a:pPr lvl="1"/>
            <a:r>
              <a:rPr lang="en-AU" sz="2000" dirty="0">
                <a:solidFill>
                  <a:schemeClr val="tx1">
                    <a:lumMod val="95000"/>
                    <a:lumOff val="5000"/>
                  </a:schemeClr>
                </a:solidFill>
              </a:rPr>
              <a:t>3, 1 (10%)</a:t>
            </a:r>
          </a:p>
          <a:p>
            <a:pPr lvl="1"/>
            <a:r>
              <a:rPr lang="en-AU" sz="2000" dirty="0">
                <a:solidFill>
                  <a:schemeClr val="tx1">
                    <a:lumMod val="95000"/>
                    <a:lumOff val="5000"/>
                  </a:schemeClr>
                </a:solidFill>
              </a:rPr>
              <a:t>4, 2 (10%)</a:t>
            </a:r>
          </a:p>
          <a:p>
            <a:pPr lvl="1"/>
            <a:r>
              <a:rPr lang="en-AU" sz="2000" dirty="0">
                <a:solidFill>
                  <a:schemeClr val="tx1">
                    <a:lumMod val="95000"/>
                    <a:lumOff val="5000"/>
                  </a:schemeClr>
                </a:solidFill>
              </a:rPr>
              <a:t>5-10, 3 (60%)</a:t>
            </a:r>
          </a:p>
        </p:txBody>
      </p:sp>
      <p:sp>
        <p:nvSpPr>
          <p:cNvPr id="4" name="Rectangle 3">
            <a:extLst>
              <a:ext uri="{FF2B5EF4-FFF2-40B4-BE49-F238E27FC236}">
                <a16:creationId xmlns:a16="http://schemas.microsoft.com/office/drawing/2014/main" id="{6D498B85-BBDC-6FAF-81CB-862FF3CBC68E}"/>
              </a:ext>
            </a:extLst>
          </p:cNvPr>
          <p:cNvSpPr/>
          <p:nvPr/>
        </p:nvSpPr>
        <p:spPr>
          <a:xfrm>
            <a:off x="838200" y="742950"/>
            <a:ext cx="1328057"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56478A0F-B74F-E7E9-65CC-5529EB5CBF60}"/>
              </a:ext>
            </a:extLst>
          </p:cNvPr>
          <p:cNvSpPr/>
          <p:nvPr/>
        </p:nvSpPr>
        <p:spPr>
          <a:xfrm>
            <a:off x="1991219" y="2630621"/>
            <a:ext cx="637515" cy="25429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8" name="Picture 7" descr="A screen shot of a computer program&#10;&#10;Description automatically generated">
            <a:extLst>
              <a:ext uri="{FF2B5EF4-FFF2-40B4-BE49-F238E27FC236}">
                <a16:creationId xmlns:a16="http://schemas.microsoft.com/office/drawing/2014/main" id="{29857191-71AB-4146-AEDB-DF9CE15F11B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69708" y="1563307"/>
            <a:ext cx="6449313" cy="4870810"/>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4224438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B3FBC7-1464-047D-886A-0A126CE5C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B53060-7E8B-3DE4-B41F-298D4B42736B}"/>
              </a:ext>
            </a:extLst>
          </p:cNvPr>
          <p:cNvSpPr>
            <a:spLocks noGrp="1"/>
          </p:cNvSpPr>
          <p:nvPr>
            <p:ph type="title"/>
          </p:nvPr>
        </p:nvSpPr>
        <p:spPr/>
        <p:txBody>
          <a:bodyPr/>
          <a:lstStyle/>
          <a:p>
            <a:r>
              <a:rPr lang="en-AU" dirty="0"/>
              <a:t>2.1.5   The fundamentals (</a:t>
            </a:r>
            <a:r>
              <a:rPr lang="en-AU" dirty="0" err="1"/>
              <a:t>cont</a:t>
            </a:r>
            <a:r>
              <a:rPr lang="en-AU" dirty="0"/>
              <a:t>)</a:t>
            </a:r>
          </a:p>
        </p:txBody>
      </p:sp>
      <p:sp>
        <p:nvSpPr>
          <p:cNvPr id="3" name="Content Placeholder 2">
            <a:extLst>
              <a:ext uri="{FF2B5EF4-FFF2-40B4-BE49-F238E27FC236}">
                <a16:creationId xmlns:a16="http://schemas.microsoft.com/office/drawing/2014/main" id="{02DFEFA6-A48C-F5AB-C697-4F4E0FE7024B}"/>
              </a:ext>
            </a:extLst>
          </p:cNvPr>
          <p:cNvSpPr>
            <a:spLocks noGrp="1"/>
          </p:cNvSpPr>
          <p:nvPr>
            <p:ph idx="1"/>
          </p:nvPr>
        </p:nvSpPr>
        <p:spPr>
          <a:xfrm>
            <a:off x="838200" y="2068513"/>
            <a:ext cx="9961880" cy="3860399"/>
          </a:xfrm>
        </p:spPr>
        <p:txBody>
          <a:bodyPr>
            <a:noAutofit/>
          </a:bodyPr>
          <a:lstStyle/>
          <a:p>
            <a:r>
              <a:rPr lang="en-AU" sz="1900" dirty="0">
                <a:solidFill>
                  <a:schemeClr val="tx1">
                    <a:lumMod val="95000"/>
                    <a:lumOff val="5000"/>
                  </a:schemeClr>
                </a:solidFill>
                <a:effectLst/>
              </a:rPr>
              <a:t>Similar to the solution to the problem we encountered in   2.1.2  , we can use a unit test to calculate the accuracy of the function we designed in the last segment.</a:t>
            </a:r>
          </a:p>
          <a:p>
            <a:r>
              <a:rPr lang="en-AU" sz="1900" dirty="0">
                <a:solidFill>
                  <a:schemeClr val="tx1">
                    <a:lumMod val="95000"/>
                    <a:lumOff val="5000"/>
                  </a:schemeClr>
                </a:solidFill>
                <a:effectLst/>
              </a:rPr>
              <a:t>Random Number, Spinner Spun Number:</a:t>
            </a:r>
          </a:p>
          <a:p>
            <a:pPr lvl="1"/>
            <a:r>
              <a:rPr lang="en-AU" sz="2000" dirty="0">
                <a:solidFill>
                  <a:schemeClr val="tx1">
                    <a:lumMod val="95000"/>
                    <a:lumOff val="5000"/>
                  </a:schemeClr>
                </a:solidFill>
              </a:rPr>
              <a:t>1-2, 0 (20%)</a:t>
            </a:r>
          </a:p>
          <a:p>
            <a:pPr lvl="1"/>
            <a:r>
              <a:rPr lang="en-AU" sz="2000" dirty="0">
                <a:solidFill>
                  <a:schemeClr val="tx1">
                    <a:lumMod val="95000"/>
                    <a:lumOff val="5000"/>
                  </a:schemeClr>
                </a:solidFill>
              </a:rPr>
              <a:t>3, 1 (10%)</a:t>
            </a:r>
          </a:p>
          <a:p>
            <a:pPr lvl="1"/>
            <a:r>
              <a:rPr lang="en-AU" sz="2000" dirty="0">
                <a:solidFill>
                  <a:schemeClr val="tx1">
                    <a:lumMod val="95000"/>
                    <a:lumOff val="5000"/>
                  </a:schemeClr>
                </a:solidFill>
              </a:rPr>
              <a:t>4, 2 (10%)</a:t>
            </a:r>
          </a:p>
          <a:p>
            <a:pPr lvl="1"/>
            <a:r>
              <a:rPr lang="en-AU" sz="2000" dirty="0">
                <a:solidFill>
                  <a:schemeClr val="tx1">
                    <a:lumMod val="95000"/>
                    <a:lumOff val="5000"/>
                  </a:schemeClr>
                </a:solidFill>
              </a:rPr>
              <a:t>5-10, 3 (60%)</a:t>
            </a:r>
          </a:p>
          <a:p>
            <a:endParaRPr lang="en-AU" sz="1900" dirty="0">
              <a:solidFill>
                <a:schemeClr val="tx1">
                  <a:lumMod val="95000"/>
                  <a:lumOff val="5000"/>
                </a:schemeClr>
              </a:solidFill>
            </a:endParaRPr>
          </a:p>
        </p:txBody>
      </p:sp>
      <p:sp>
        <p:nvSpPr>
          <p:cNvPr id="4" name="Rectangle 3">
            <a:extLst>
              <a:ext uri="{FF2B5EF4-FFF2-40B4-BE49-F238E27FC236}">
                <a16:creationId xmlns:a16="http://schemas.microsoft.com/office/drawing/2014/main" id="{AD665F22-3075-0AC9-0CC5-B8AEE5E2ADE0}"/>
              </a:ext>
            </a:extLst>
          </p:cNvPr>
          <p:cNvSpPr/>
          <p:nvPr/>
        </p:nvSpPr>
        <p:spPr>
          <a:xfrm>
            <a:off x="838200" y="742950"/>
            <a:ext cx="1328057"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Rectangle 4">
            <a:extLst>
              <a:ext uri="{FF2B5EF4-FFF2-40B4-BE49-F238E27FC236}">
                <a16:creationId xmlns:a16="http://schemas.microsoft.com/office/drawing/2014/main" id="{DEC6DE4E-A1C5-C3D5-BBB9-4FE746B4960A}"/>
              </a:ext>
            </a:extLst>
          </p:cNvPr>
          <p:cNvSpPr/>
          <p:nvPr/>
        </p:nvSpPr>
        <p:spPr>
          <a:xfrm>
            <a:off x="7071713" y="2108057"/>
            <a:ext cx="637515" cy="254299"/>
          </a:xfrm>
          <a:prstGeom prst="rect">
            <a:avLst/>
          </a:prstGeom>
          <a:noFill/>
          <a:ln w="254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A screen shot of a computer&#10;&#10;Description automatically generated">
            <a:extLst>
              <a:ext uri="{FF2B5EF4-FFF2-40B4-BE49-F238E27FC236}">
                <a16:creationId xmlns:a16="http://schemas.microsoft.com/office/drawing/2014/main" id="{4371232A-9CB1-E067-0EAD-2B08F37293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59" b="89836" l="6385" r="92806">
                        <a14:foregroundMark x1="6385" y1="23614" x2="7464" y2="46304"/>
                        <a14:foregroundMark x1="6790" y1="31417" x2="23112" y2="72587"/>
                        <a14:foregroundMark x1="23112" y1="72587" x2="27968" y2="77105"/>
                        <a14:foregroundMark x1="19469" y1="34394" x2="51124" y2="40041"/>
                        <a14:foregroundMark x1="92176" y1="20637" x2="92806" y2="48768"/>
                        <a14:foregroundMark x1="91097" y1="73819" x2="83004" y2="72587"/>
                        <a14:foregroundMark x1="53867" y1="60986" x2="47212" y2="53901"/>
                        <a14:foregroundMark x1="47212" y1="53901" x2="53192" y2="42197"/>
                        <a14:foregroundMark x1="53192" y1="42197" x2="61691" y2="39425"/>
                        <a14:foregroundMark x1="61691" y1="39425" x2="69784" y2="42197"/>
                        <a14:foregroundMark x1="69784" y1="42197" x2="74820" y2="55133"/>
                        <a14:foregroundMark x1="74820" y1="55133" x2="69784" y2="64887"/>
                        <a14:foregroundMark x1="69784" y1="64887" x2="59308" y2="70329"/>
                        <a14:foregroundMark x1="59308" y1="70329" x2="41322" y2="64579"/>
                        <a14:foregroundMark x1="25899" y1="59754" x2="47077" y2="64476"/>
                        <a14:foregroundMark x1="47077" y1="64476" x2="67041" y2="60678"/>
                        <a14:foregroundMark x1="7059" y1="20637" x2="38444" y2="24846"/>
                        <a14:foregroundMark x1="38444" y1="24846" x2="68300" y2="20637"/>
                        <a14:foregroundMark x1="68300" y1="20637" x2="79047" y2="20637"/>
                        <a14:foregroundMark x1="79047" y1="20637" x2="85926" y2="29979"/>
                        <a14:foregroundMark x1="85926" y1="29979" x2="86646" y2="47433"/>
                        <a14:foregroundMark x1="86646" y1="47433" x2="83183" y2="65914"/>
                        <a14:foregroundMark x1="83183" y1="65914" x2="77383" y2="72587"/>
                        <a14:foregroundMark x1="77383" y1="72587" x2="22887" y2="79466"/>
                        <a14:foregroundMark x1="22887" y1="79466" x2="17716" y2="68583"/>
                        <a14:foregroundMark x1="17716" y1="68583" x2="17401" y2="65400"/>
                      </a14:backgroundRemoval>
                    </a14:imgEffect>
                  </a14:imgLayer>
                </a14:imgProps>
              </a:ext>
              <a:ext uri="{28A0092B-C50C-407E-A947-70E740481C1C}">
                <a14:useLocalDpi xmlns:a14="http://schemas.microsoft.com/office/drawing/2010/main" val="0"/>
              </a:ext>
            </a:extLst>
          </a:blip>
          <a:stretch>
            <a:fillRect/>
          </a:stretch>
        </p:blipFill>
        <p:spPr>
          <a:xfrm>
            <a:off x="3911724" y="3177339"/>
            <a:ext cx="7772400" cy="3403919"/>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664112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A1A4A-11C0-16E3-1E31-6C983DF350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4CEC2B-F439-8F42-0F93-D904AA3D454F}"/>
              </a:ext>
            </a:extLst>
          </p:cNvPr>
          <p:cNvSpPr>
            <a:spLocks noGrp="1"/>
          </p:cNvSpPr>
          <p:nvPr>
            <p:ph type="title"/>
          </p:nvPr>
        </p:nvSpPr>
        <p:spPr/>
        <p:txBody>
          <a:bodyPr/>
          <a:lstStyle/>
          <a:p>
            <a:r>
              <a:rPr lang="en-AU" dirty="0"/>
              <a:t>2.1.6   The fundamentals (</a:t>
            </a:r>
            <a:r>
              <a:rPr lang="en-AU" dirty="0" err="1"/>
              <a:t>cont</a:t>
            </a:r>
            <a:r>
              <a:rPr lang="en-AU" dirty="0"/>
              <a:t>)</a:t>
            </a:r>
          </a:p>
        </p:txBody>
      </p:sp>
      <p:sp>
        <p:nvSpPr>
          <p:cNvPr id="3" name="Content Placeholder 2">
            <a:extLst>
              <a:ext uri="{FF2B5EF4-FFF2-40B4-BE49-F238E27FC236}">
                <a16:creationId xmlns:a16="http://schemas.microsoft.com/office/drawing/2014/main" id="{E540A016-7C34-4C14-0DE9-F26B8DC05A29}"/>
              </a:ext>
            </a:extLst>
          </p:cNvPr>
          <p:cNvSpPr>
            <a:spLocks noGrp="1"/>
          </p:cNvSpPr>
          <p:nvPr>
            <p:ph idx="1"/>
          </p:nvPr>
        </p:nvSpPr>
        <p:spPr>
          <a:xfrm>
            <a:off x="838200" y="2068513"/>
            <a:ext cx="9961880" cy="3860399"/>
          </a:xfrm>
        </p:spPr>
        <p:txBody>
          <a:bodyPr>
            <a:noAutofit/>
          </a:bodyPr>
          <a:lstStyle/>
          <a:p>
            <a:pPr marL="0" indent="0">
              <a:buNone/>
            </a:pPr>
            <a:r>
              <a:rPr lang="en-AU" sz="1900" dirty="0">
                <a:solidFill>
                  <a:schemeClr val="tx1">
                    <a:lumMod val="95000"/>
                    <a:lumOff val="5000"/>
                  </a:schemeClr>
                </a:solidFill>
              </a:rPr>
              <a:t>Using the </a:t>
            </a:r>
            <a:r>
              <a:rPr lang="en-AU" sz="1900" i="1" dirty="0">
                <a:solidFill>
                  <a:schemeClr val="tx1">
                    <a:lumMod val="95000"/>
                    <a:lumOff val="5000"/>
                  </a:schemeClr>
                </a:solidFill>
                <a:effectLst/>
              </a:rPr>
              <a:t>rigged_spinner_unit_test</a:t>
            </a:r>
            <a:r>
              <a:rPr lang="en-AU" sz="1900" dirty="0">
                <a:solidFill>
                  <a:schemeClr val="tx1">
                    <a:lumMod val="95000"/>
                    <a:lumOff val="5000"/>
                  </a:schemeClr>
                </a:solidFill>
              </a:rPr>
              <a:t> function to run the loaded spinner 1000 times, we see that the percentage of spinner options are are:</a:t>
            </a:r>
          </a:p>
          <a:p>
            <a:r>
              <a:rPr lang="en-AU" sz="1900" dirty="0">
                <a:solidFill>
                  <a:schemeClr val="tx1">
                    <a:lumMod val="95000"/>
                    <a:lumOff val="5000"/>
                  </a:schemeClr>
                </a:solidFill>
                <a:effectLst/>
              </a:rPr>
              <a:t>Zeros: 19.400000%, Ones: 11.600000%, Twos: 11.100000%, Threes: 57.900000%</a:t>
            </a:r>
          </a:p>
          <a:p>
            <a:pPr marL="0" indent="0">
              <a:buNone/>
            </a:pPr>
            <a:r>
              <a:rPr lang="en-AU" sz="1900" dirty="0">
                <a:solidFill>
                  <a:schemeClr val="tx1">
                    <a:lumMod val="95000"/>
                    <a:lumOff val="5000"/>
                  </a:schemeClr>
                </a:solidFill>
              </a:rPr>
              <a:t>Our results are consistent with our estimated percentages (20%, 10%, 10%, 60%)</a:t>
            </a:r>
            <a:endParaRPr lang="en-AU" sz="1900" dirty="0">
              <a:solidFill>
                <a:schemeClr val="tx1">
                  <a:lumMod val="95000"/>
                  <a:lumOff val="5000"/>
                </a:schemeClr>
              </a:solidFill>
              <a:effectLst/>
            </a:endParaRPr>
          </a:p>
          <a:p>
            <a:endParaRPr lang="en-AU" sz="1900" dirty="0">
              <a:solidFill>
                <a:schemeClr val="tx1">
                  <a:lumMod val="95000"/>
                  <a:lumOff val="5000"/>
                </a:schemeClr>
              </a:solidFill>
              <a:effectLst/>
            </a:endParaRPr>
          </a:p>
        </p:txBody>
      </p:sp>
      <p:sp>
        <p:nvSpPr>
          <p:cNvPr id="4" name="Rectangle 3">
            <a:extLst>
              <a:ext uri="{FF2B5EF4-FFF2-40B4-BE49-F238E27FC236}">
                <a16:creationId xmlns:a16="http://schemas.microsoft.com/office/drawing/2014/main" id="{11DF04F3-FE34-BD6F-32F6-32A18FAE8E50}"/>
              </a:ext>
            </a:extLst>
          </p:cNvPr>
          <p:cNvSpPr/>
          <p:nvPr/>
        </p:nvSpPr>
        <p:spPr>
          <a:xfrm>
            <a:off x="838200" y="742950"/>
            <a:ext cx="1328057"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black screen with text on it&#10;&#10;Description automatically generated">
            <a:extLst>
              <a:ext uri="{FF2B5EF4-FFF2-40B4-BE49-F238E27FC236}">
                <a16:creationId xmlns:a16="http://schemas.microsoft.com/office/drawing/2014/main" id="{D9A5708C-9FEE-BAF8-834F-F48123CFB46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59" b="89773" l="5396" r="91502">
                        <a14:foregroundMark x1="5396" y1="34470" x2="9847" y2="73106"/>
                        <a14:foregroundMark x1="90333" y1="38068" x2="91502" y2="70076"/>
                      </a14:backgroundRemoval>
                    </a14:imgEffect>
                  </a14:imgLayer>
                </a14:imgProps>
              </a:ext>
              <a:ext uri="{28A0092B-C50C-407E-A947-70E740481C1C}">
                <a14:useLocalDpi xmlns:a14="http://schemas.microsoft.com/office/drawing/2010/main" val="0"/>
              </a:ext>
            </a:extLst>
          </a:blip>
          <a:stretch>
            <a:fillRect/>
          </a:stretch>
        </p:blipFill>
        <p:spPr>
          <a:xfrm>
            <a:off x="457220" y="3547840"/>
            <a:ext cx="11277559" cy="2677406"/>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179055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13595-72E6-86C7-7A2F-C7DAA86C4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6E8E9-765F-FF0E-E7E4-83B4B19E3481}"/>
              </a:ext>
            </a:extLst>
          </p:cNvPr>
          <p:cNvSpPr>
            <a:spLocks noGrp="1"/>
          </p:cNvSpPr>
          <p:nvPr>
            <p:ph type="title"/>
          </p:nvPr>
        </p:nvSpPr>
        <p:spPr/>
        <p:txBody>
          <a:bodyPr/>
          <a:lstStyle/>
          <a:p>
            <a:r>
              <a:rPr lang="en-AU" dirty="0"/>
              <a:t>2.2.1   Sampling from the model</a:t>
            </a:r>
          </a:p>
        </p:txBody>
      </p:sp>
      <p:sp>
        <p:nvSpPr>
          <p:cNvPr id="3" name="Content Placeholder 2">
            <a:extLst>
              <a:ext uri="{FF2B5EF4-FFF2-40B4-BE49-F238E27FC236}">
                <a16:creationId xmlns:a16="http://schemas.microsoft.com/office/drawing/2014/main" id="{3E22D325-B766-3E2F-93A3-E5F5100FF1D0}"/>
              </a:ext>
            </a:extLst>
          </p:cNvPr>
          <p:cNvSpPr>
            <a:spLocks noGrp="1"/>
          </p:cNvSpPr>
          <p:nvPr>
            <p:ph idx="1"/>
          </p:nvPr>
        </p:nvSpPr>
        <p:spPr>
          <a:xfrm>
            <a:off x="838200" y="2068513"/>
            <a:ext cx="9961880" cy="3860399"/>
          </a:xfrm>
        </p:spPr>
        <p:txBody>
          <a:bodyPr>
            <a:noAutofit/>
          </a:bodyPr>
          <a:lstStyle/>
          <a:p>
            <a:r>
              <a:rPr lang="en-AU" sz="1900" dirty="0">
                <a:solidFill>
                  <a:schemeClr val="tx1">
                    <a:lumMod val="95000"/>
                    <a:lumOff val="5000"/>
                  </a:schemeClr>
                </a:solidFill>
                <a:effectLst/>
              </a:rPr>
              <a:t>To calculate the probabilities of character pairs, we first determine the total frequency of all pairs by summing the values in the </a:t>
            </a:r>
            <a:r>
              <a:rPr lang="en-AU" sz="1900" i="1" dirty="0">
                <a:solidFill>
                  <a:schemeClr val="tx1">
                    <a:lumMod val="95000"/>
                    <a:lumOff val="5000"/>
                  </a:schemeClr>
                </a:solidFill>
                <a:effectLst/>
              </a:rPr>
              <a:t>pair_counts </a:t>
            </a:r>
            <a:r>
              <a:rPr lang="en-AU" sz="1900" dirty="0">
                <a:solidFill>
                  <a:schemeClr val="tx1">
                    <a:lumMod val="95000"/>
                    <a:lumOff val="5000"/>
                  </a:schemeClr>
                </a:solidFill>
                <a:effectLst/>
              </a:rPr>
              <a:t>dictionary. Then, we compute the probability for each pair by dividing its frequency by this total count. This results in a </a:t>
            </a:r>
            <a:r>
              <a:rPr lang="en-AU" sz="1900" i="1" dirty="0">
                <a:solidFill>
                  <a:schemeClr val="tx1">
                    <a:lumMod val="95000"/>
                    <a:lumOff val="5000"/>
                  </a:schemeClr>
                </a:solidFill>
                <a:effectLst/>
              </a:rPr>
              <a:t>dictionary</a:t>
            </a:r>
            <a:r>
              <a:rPr lang="en-AU" sz="1900" dirty="0">
                <a:solidFill>
                  <a:schemeClr val="tx1">
                    <a:lumMod val="95000"/>
                    <a:lumOff val="5000"/>
                  </a:schemeClr>
                </a:solidFill>
                <a:effectLst/>
              </a:rPr>
              <a:t> where each </a:t>
            </a:r>
            <a:r>
              <a:rPr lang="en-AU" sz="1900" i="1" dirty="0">
                <a:solidFill>
                  <a:schemeClr val="tx1">
                    <a:lumMod val="95000"/>
                    <a:lumOff val="5000"/>
                  </a:schemeClr>
                </a:solidFill>
                <a:effectLst/>
              </a:rPr>
              <a:t>key</a:t>
            </a:r>
            <a:r>
              <a:rPr lang="en-AU" sz="1900" dirty="0">
                <a:solidFill>
                  <a:schemeClr val="tx1">
                    <a:lumMod val="95000"/>
                    <a:lumOff val="5000"/>
                  </a:schemeClr>
                </a:solidFill>
                <a:effectLst/>
              </a:rPr>
              <a:t> (character pair) is associated with its probability. This approach ensures that pairs are represented proportionally to their frequency of occurrence, allowing us to understand their relative likelihood in the dataset.</a:t>
            </a:r>
          </a:p>
        </p:txBody>
      </p:sp>
      <p:sp>
        <p:nvSpPr>
          <p:cNvPr id="4" name="Rectangle 3">
            <a:extLst>
              <a:ext uri="{FF2B5EF4-FFF2-40B4-BE49-F238E27FC236}">
                <a16:creationId xmlns:a16="http://schemas.microsoft.com/office/drawing/2014/main" id="{F9486A24-84D1-5BDA-85B6-AA451F087C5C}"/>
              </a:ext>
            </a:extLst>
          </p:cNvPr>
          <p:cNvSpPr/>
          <p:nvPr/>
        </p:nvSpPr>
        <p:spPr>
          <a:xfrm>
            <a:off x="838200" y="742950"/>
            <a:ext cx="1260763"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A black rectangular object with text&#10;&#10;Description automatically generated">
            <a:extLst>
              <a:ext uri="{FF2B5EF4-FFF2-40B4-BE49-F238E27FC236}">
                <a16:creationId xmlns:a16="http://schemas.microsoft.com/office/drawing/2014/main" id="{9178EE47-D96B-BF74-A6AA-B16B733265C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7329" r="93480">
                        <a14:foregroundMark x1="7419" y1="36923" x2="7419" y2="65385"/>
                        <a14:foregroundMark x1="90558" y1="37500" x2="90423" y2="63269"/>
                        <a14:foregroundMark x1="93480" y1="37500" x2="93480" y2="50000"/>
                      </a14:backgroundRemoval>
                    </a14:imgEffect>
                  </a14:imgLayer>
                </a14:imgProps>
              </a:ext>
              <a:ext uri="{28A0092B-C50C-407E-A947-70E740481C1C}">
                <a14:useLocalDpi xmlns:a14="http://schemas.microsoft.com/office/drawing/2010/main" val="0"/>
              </a:ext>
            </a:extLst>
          </a:blip>
          <a:stretch>
            <a:fillRect/>
          </a:stretch>
        </p:blipFill>
        <p:spPr>
          <a:xfrm>
            <a:off x="621110" y="3746538"/>
            <a:ext cx="10949779" cy="2560199"/>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5353766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A139C-D6D9-22BB-EDC3-D4E7CE7A0E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B3F09-2E67-D523-AFC3-50201364F8BC}"/>
              </a:ext>
            </a:extLst>
          </p:cNvPr>
          <p:cNvSpPr>
            <a:spLocks noGrp="1"/>
          </p:cNvSpPr>
          <p:nvPr>
            <p:ph type="title"/>
          </p:nvPr>
        </p:nvSpPr>
        <p:spPr/>
        <p:txBody>
          <a:bodyPr/>
          <a:lstStyle/>
          <a:p>
            <a:r>
              <a:rPr lang="en-AU" dirty="0"/>
              <a:t>2.2.2   Sampling from the model (</a:t>
            </a:r>
            <a:r>
              <a:rPr lang="en-AU" dirty="0" err="1"/>
              <a:t>cont</a:t>
            </a:r>
            <a:r>
              <a:rPr lang="en-AU" dirty="0"/>
              <a:t>)</a:t>
            </a:r>
          </a:p>
        </p:txBody>
      </p:sp>
      <p:sp>
        <p:nvSpPr>
          <p:cNvPr id="3" name="Content Placeholder 2">
            <a:extLst>
              <a:ext uri="{FF2B5EF4-FFF2-40B4-BE49-F238E27FC236}">
                <a16:creationId xmlns:a16="http://schemas.microsoft.com/office/drawing/2014/main" id="{A33D6E41-1F4E-4825-5D24-C5A7B80C4863}"/>
              </a:ext>
            </a:extLst>
          </p:cNvPr>
          <p:cNvSpPr>
            <a:spLocks noGrp="1"/>
          </p:cNvSpPr>
          <p:nvPr>
            <p:ph idx="1"/>
          </p:nvPr>
        </p:nvSpPr>
        <p:spPr>
          <a:xfrm>
            <a:off x="838200" y="2068513"/>
            <a:ext cx="9961880" cy="3860399"/>
          </a:xfrm>
        </p:spPr>
        <p:txBody>
          <a:bodyPr>
            <a:noAutofit/>
          </a:bodyPr>
          <a:lstStyle/>
          <a:p>
            <a:r>
              <a:rPr lang="en-AU" sz="1900" b="0" i="0" u="none" strike="noStrike" dirty="0">
                <a:solidFill>
                  <a:srgbClr val="000000"/>
                </a:solidFill>
                <a:effectLst/>
                <a:latin typeface="-webkit-standard"/>
              </a:rPr>
              <a:t>For sampling a character pair based on its probability, we use the </a:t>
            </a:r>
            <a:r>
              <a:rPr lang="en-AU" sz="1900" i="1" dirty="0"/>
              <a:t>random.choices</a:t>
            </a:r>
            <a:r>
              <a:rPr lang="en-AU" sz="1900" b="0" i="0" u="none" strike="noStrike" dirty="0">
                <a:solidFill>
                  <a:srgbClr val="000000"/>
                </a:solidFill>
                <a:effectLst/>
                <a:latin typeface="-webkit-standard"/>
              </a:rPr>
              <a:t> function, which allows us to select an item from a </a:t>
            </a:r>
            <a:r>
              <a:rPr lang="en-AU" sz="1900" b="0" i="1" u="none" strike="noStrike" dirty="0">
                <a:solidFill>
                  <a:srgbClr val="000000"/>
                </a:solidFill>
                <a:effectLst/>
                <a:latin typeface="-webkit-standard"/>
              </a:rPr>
              <a:t>list</a:t>
            </a:r>
            <a:r>
              <a:rPr lang="en-AU" sz="1900" b="0" i="0" u="none" strike="noStrike" dirty="0">
                <a:solidFill>
                  <a:srgbClr val="000000"/>
                </a:solidFill>
                <a:effectLst/>
                <a:latin typeface="-webkit-standard"/>
              </a:rPr>
              <a:t> with specified weights. Here, we provide a </a:t>
            </a:r>
            <a:r>
              <a:rPr lang="en-AU" sz="1900" b="0" i="1" u="none" strike="noStrike" dirty="0">
                <a:solidFill>
                  <a:srgbClr val="000000"/>
                </a:solidFill>
                <a:effectLst/>
                <a:latin typeface="-webkit-standard"/>
              </a:rPr>
              <a:t>list</a:t>
            </a:r>
            <a:r>
              <a:rPr lang="en-AU" sz="1900" b="0" i="0" u="none" strike="noStrike" dirty="0">
                <a:solidFill>
                  <a:srgbClr val="000000"/>
                </a:solidFill>
                <a:effectLst/>
                <a:latin typeface="-webkit-standard"/>
              </a:rPr>
              <a:t> of character pairs and their corresponding probabilities as weights. The </a:t>
            </a:r>
            <a:r>
              <a:rPr lang="en-AU" sz="1900" b="0" i="1" u="none" strike="noStrike" dirty="0">
                <a:solidFill>
                  <a:srgbClr val="000000"/>
                </a:solidFill>
                <a:effectLst/>
                <a:latin typeface="-webkit-standard"/>
              </a:rPr>
              <a:t>function</a:t>
            </a:r>
            <a:r>
              <a:rPr lang="en-AU" sz="1900" b="0" i="0" u="none" strike="noStrike" dirty="0">
                <a:solidFill>
                  <a:srgbClr val="000000"/>
                </a:solidFill>
                <a:effectLst/>
                <a:latin typeface="-webkit-standard"/>
              </a:rPr>
              <a:t> returns a randomly chosen pair, where pairs with higher probabilities are more likely to be selected. This method ensures that the sampling reflects the actual distribution of the pairs in the data.</a:t>
            </a:r>
            <a:endParaRPr lang="en-AU" sz="1900" dirty="0">
              <a:solidFill>
                <a:schemeClr val="tx1">
                  <a:lumMod val="95000"/>
                  <a:lumOff val="5000"/>
                </a:schemeClr>
              </a:solidFill>
              <a:effectLst/>
            </a:endParaRPr>
          </a:p>
        </p:txBody>
      </p:sp>
      <p:sp>
        <p:nvSpPr>
          <p:cNvPr id="4" name="Rectangle 3">
            <a:extLst>
              <a:ext uri="{FF2B5EF4-FFF2-40B4-BE49-F238E27FC236}">
                <a16:creationId xmlns:a16="http://schemas.microsoft.com/office/drawing/2014/main" id="{C5FB4081-D61E-5999-A64E-946C308D9C7F}"/>
              </a:ext>
            </a:extLst>
          </p:cNvPr>
          <p:cNvSpPr/>
          <p:nvPr/>
        </p:nvSpPr>
        <p:spPr>
          <a:xfrm>
            <a:off x="838200" y="742950"/>
            <a:ext cx="133350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black rectangular object with text&#10;&#10;Description automatically generated">
            <a:extLst>
              <a:ext uri="{FF2B5EF4-FFF2-40B4-BE49-F238E27FC236}">
                <a16:creationId xmlns:a16="http://schemas.microsoft.com/office/drawing/2014/main" id="{98EEC5BC-43F5-26AD-DA5A-7A4FFC799B6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11" b="89669" l="5710" r="89928">
                        <a14:foregroundMark x1="8813" y1="42975" x2="8813" y2="72314"/>
                        <a14:foregroundMark x1="5710" y1="28719" x2="5845" y2="71901"/>
                      </a14:backgroundRemoval>
                    </a14:imgEffect>
                  </a14:imgLayer>
                </a14:imgProps>
              </a:ext>
              <a:ext uri="{28A0092B-C50C-407E-A947-70E740481C1C}">
                <a14:useLocalDpi xmlns:a14="http://schemas.microsoft.com/office/drawing/2010/main" val="0"/>
              </a:ext>
            </a:extLst>
          </a:blip>
          <a:stretch>
            <a:fillRect/>
          </a:stretch>
        </p:blipFill>
        <p:spPr>
          <a:xfrm>
            <a:off x="170138" y="4050927"/>
            <a:ext cx="12274276" cy="2671199"/>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11295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92E387-B186-7065-901D-E41855B4C4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C7F07C-7916-DB78-BC6F-106D50E72373}"/>
              </a:ext>
            </a:extLst>
          </p:cNvPr>
          <p:cNvSpPr>
            <a:spLocks noGrp="1"/>
          </p:cNvSpPr>
          <p:nvPr>
            <p:ph type="title"/>
          </p:nvPr>
        </p:nvSpPr>
        <p:spPr/>
        <p:txBody>
          <a:bodyPr/>
          <a:lstStyle/>
          <a:p>
            <a:r>
              <a:rPr lang="en-AU" dirty="0"/>
              <a:t>2.2.3   Sampling from the model (</a:t>
            </a:r>
            <a:r>
              <a:rPr lang="en-AU" dirty="0" err="1"/>
              <a:t>cont</a:t>
            </a:r>
            <a:r>
              <a:rPr lang="en-AU" dirty="0"/>
              <a:t>)</a:t>
            </a:r>
          </a:p>
        </p:txBody>
      </p:sp>
      <p:sp>
        <p:nvSpPr>
          <p:cNvPr id="3" name="Content Placeholder 2">
            <a:extLst>
              <a:ext uri="{FF2B5EF4-FFF2-40B4-BE49-F238E27FC236}">
                <a16:creationId xmlns:a16="http://schemas.microsoft.com/office/drawing/2014/main" id="{004CD29B-88F5-656E-34E6-9879E0F9A318}"/>
              </a:ext>
            </a:extLst>
          </p:cNvPr>
          <p:cNvSpPr>
            <a:spLocks noGrp="1"/>
          </p:cNvSpPr>
          <p:nvPr>
            <p:ph idx="1"/>
          </p:nvPr>
        </p:nvSpPr>
        <p:spPr>
          <a:xfrm>
            <a:off x="838200" y="2068513"/>
            <a:ext cx="9961880" cy="3860399"/>
          </a:xfrm>
        </p:spPr>
        <p:txBody>
          <a:bodyPr>
            <a:noAutofit/>
          </a:bodyPr>
          <a:lstStyle/>
          <a:p>
            <a:r>
              <a:rPr lang="en-AU" sz="1900" b="0" i="0" u="none" strike="noStrike" dirty="0">
                <a:solidFill>
                  <a:srgbClr val="000000"/>
                </a:solidFill>
                <a:effectLst/>
                <a:latin typeface="-webkit-standard"/>
              </a:rPr>
              <a:t>To generate a name-like string starting from a given letter, we sequentially build the name by appending letters based on the probabilities of character pairs. We start with the </a:t>
            </a:r>
            <a:r>
              <a:rPr lang="en-AU" sz="1900" b="0" i="1" u="none" strike="noStrike" dirty="0">
                <a:solidFill>
                  <a:srgbClr val="000000"/>
                </a:solidFill>
                <a:effectLst/>
                <a:latin typeface="-webkit-standard"/>
              </a:rPr>
              <a:t>start_letter</a:t>
            </a:r>
            <a:r>
              <a:rPr lang="en-AU" sz="1900" b="0" i="0" u="none" strike="noStrike" dirty="0">
                <a:solidFill>
                  <a:srgbClr val="000000"/>
                </a:solidFill>
                <a:effectLst/>
                <a:latin typeface="-webkit-standard"/>
              </a:rPr>
              <a:t> and use the </a:t>
            </a:r>
            <a:r>
              <a:rPr lang="en-AU" sz="1900" b="0" i="1" u="none" strike="noStrike" dirty="0">
                <a:solidFill>
                  <a:srgbClr val="000000"/>
                </a:solidFill>
                <a:effectLst/>
                <a:latin typeface="-webkit-standard"/>
              </a:rPr>
              <a:t>pair_probabilities</a:t>
            </a:r>
            <a:r>
              <a:rPr lang="en-AU" sz="1900" b="0" i="0" u="none" strike="noStrike" dirty="0">
                <a:solidFill>
                  <a:srgbClr val="000000"/>
                </a:solidFill>
                <a:effectLst/>
                <a:latin typeface="-webkit-standard"/>
              </a:rPr>
              <a:t> to find and sample the next character pair that begins with the current letter. This process continues until the name reaches the specified maximum length or no more valid pairs are available. This technique ensures that the generated string follows the probabilistic patterns observed in the input data.</a:t>
            </a:r>
            <a:endParaRPr lang="en-AU" sz="1900" dirty="0">
              <a:solidFill>
                <a:schemeClr val="tx1">
                  <a:lumMod val="95000"/>
                  <a:lumOff val="5000"/>
                </a:schemeClr>
              </a:solidFill>
              <a:effectLst/>
            </a:endParaRPr>
          </a:p>
        </p:txBody>
      </p:sp>
      <p:sp>
        <p:nvSpPr>
          <p:cNvPr id="4" name="Rectangle 3">
            <a:extLst>
              <a:ext uri="{FF2B5EF4-FFF2-40B4-BE49-F238E27FC236}">
                <a16:creationId xmlns:a16="http://schemas.microsoft.com/office/drawing/2014/main" id="{1378670F-C781-845B-949E-F9904F4299F6}"/>
              </a:ext>
            </a:extLst>
          </p:cNvPr>
          <p:cNvSpPr/>
          <p:nvPr/>
        </p:nvSpPr>
        <p:spPr>
          <a:xfrm>
            <a:off x="838200" y="742950"/>
            <a:ext cx="133350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 name="Picture 6" descr="A computer screen shot of a program code&#10;&#10;Description automatically generated">
            <a:extLst>
              <a:ext uri="{FF2B5EF4-FFF2-40B4-BE49-F238E27FC236}">
                <a16:creationId xmlns:a16="http://schemas.microsoft.com/office/drawing/2014/main" id="{1D8157CD-789B-EFE1-986D-AEB5FBCBC20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14" b="89876" l="7689" r="92356">
                        <a14:foregroundMark x1="7689" y1="15083" x2="8408" y2="62500"/>
                        <a14:foregroundMark x1="92356" y1="28202" x2="91592" y2="65289"/>
                      </a14:backgroundRemoval>
                    </a14:imgEffect>
                  </a14:imgLayer>
                </a14:imgProps>
              </a:ext>
              <a:ext uri="{28A0092B-C50C-407E-A947-70E740481C1C}">
                <a14:useLocalDpi xmlns:a14="http://schemas.microsoft.com/office/drawing/2010/main" val="0"/>
              </a:ext>
            </a:extLst>
          </a:blip>
          <a:stretch>
            <a:fillRect/>
          </a:stretch>
        </p:blipFill>
        <p:spPr>
          <a:xfrm>
            <a:off x="2171700" y="3429000"/>
            <a:ext cx="7772400" cy="3382951"/>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795740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13237-594B-FAA9-F702-80A3AD0E6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1065E3-0EFA-6ADD-7E6F-AC838163292B}"/>
              </a:ext>
            </a:extLst>
          </p:cNvPr>
          <p:cNvSpPr>
            <a:spLocks noGrp="1"/>
          </p:cNvSpPr>
          <p:nvPr>
            <p:ph type="title"/>
          </p:nvPr>
        </p:nvSpPr>
        <p:spPr>
          <a:xfrm>
            <a:off x="838200" y="365125"/>
            <a:ext cx="9883631" cy="1325563"/>
          </a:xfrm>
        </p:spPr>
        <p:txBody>
          <a:bodyPr/>
          <a:lstStyle/>
          <a:p>
            <a:r>
              <a:rPr lang="en-AU" dirty="0"/>
              <a:t>2.3.1   Evaluation</a:t>
            </a:r>
          </a:p>
        </p:txBody>
      </p:sp>
      <p:sp>
        <p:nvSpPr>
          <p:cNvPr id="3" name="Content Placeholder 2">
            <a:extLst>
              <a:ext uri="{FF2B5EF4-FFF2-40B4-BE49-F238E27FC236}">
                <a16:creationId xmlns:a16="http://schemas.microsoft.com/office/drawing/2014/main" id="{6B6D8C1A-F2BB-B47F-4111-3694A88F32BA}"/>
              </a:ext>
            </a:extLst>
          </p:cNvPr>
          <p:cNvSpPr>
            <a:spLocks noGrp="1"/>
          </p:cNvSpPr>
          <p:nvPr>
            <p:ph idx="1"/>
          </p:nvPr>
        </p:nvSpPr>
        <p:spPr>
          <a:xfrm>
            <a:off x="838200" y="2068513"/>
            <a:ext cx="3218793" cy="3860399"/>
          </a:xfrm>
        </p:spPr>
        <p:txBody>
          <a:bodyPr>
            <a:noAutofit/>
          </a:bodyPr>
          <a:lstStyle/>
          <a:p>
            <a:r>
              <a:rPr lang="en-AU" sz="1900" dirty="0">
                <a:solidFill>
                  <a:schemeClr val="tx1">
                    <a:lumMod val="95000"/>
                    <a:lumOff val="5000"/>
                  </a:schemeClr>
                </a:solidFill>
              </a:rPr>
              <a:t>Generating names with untrained pair probabilities isn’t that hard. We can alter the </a:t>
            </a:r>
            <a:r>
              <a:rPr lang="en-AU" sz="1900" i="1" dirty="0" err="1">
                <a:solidFill>
                  <a:schemeClr val="tx1">
                    <a:lumMod val="95000"/>
                    <a:lumOff val="5000"/>
                  </a:schemeClr>
                </a:solidFill>
              </a:rPr>
              <a:t>sample_pair</a:t>
            </a:r>
            <a:r>
              <a:rPr lang="en-AU" sz="1900" dirty="0">
                <a:solidFill>
                  <a:schemeClr val="tx1">
                    <a:lumMod val="95000"/>
                    <a:lumOff val="5000"/>
                  </a:schemeClr>
                </a:solidFill>
              </a:rPr>
              <a:t> and </a:t>
            </a:r>
            <a:r>
              <a:rPr lang="en-AU" sz="1900" i="1" dirty="0" err="1">
                <a:solidFill>
                  <a:schemeClr val="tx1">
                    <a:lumMod val="95000"/>
                    <a:lumOff val="5000"/>
                  </a:schemeClr>
                </a:solidFill>
              </a:rPr>
              <a:t>generate_name</a:t>
            </a:r>
            <a:r>
              <a:rPr lang="en-AU" sz="1900" dirty="0">
                <a:solidFill>
                  <a:schemeClr val="tx1">
                    <a:lumMod val="95000"/>
                    <a:lumOff val="5000"/>
                  </a:schemeClr>
                </a:solidFill>
              </a:rPr>
              <a:t> functions to make pairs have an evenly weighted chance to be picked. Though my code doesn’t assign pairs unbiased and randomly, picking a random letter in essence achieves the same goal.</a:t>
            </a:r>
            <a:endParaRPr lang="en-AU" sz="1900" dirty="0">
              <a:solidFill>
                <a:schemeClr val="tx1">
                  <a:lumMod val="95000"/>
                  <a:lumOff val="5000"/>
                </a:schemeClr>
              </a:solidFill>
              <a:effectLst/>
            </a:endParaRPr>
          </a:p>
        </p:txBody>
      </p:sp>
      <p:sp>
        <p:nvSpPr>
          <p:cNvPr id="4" name="Rectangle 3">
            <a:extLst>
              <a:ext uri="{FF2B5EF4-FFF2-40B4-BE49-F238E27FC236}">
                <a16:creationId xmlns:a16="http://schemas.microsoft.com/office/drawing/2014/main" id="{6F4406F2-9FB5-A81D-6D0F-E831E0B8A2BE}"/>
              </a:ext>
            </a:extLst>
          </p:cNvPr>
          <p:cNvSpPr/>
          <p:nvPr/>
        </p:nvSpPr>
        <p:spPr>
          <a:xfrm>
            <a:off x="838200" y="742950"/>
            <a:ext cx="1253359"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2" name="Picture 11" descr="A screen shot of a computer program&#10;&#10;Description automatically generated">
            <a:extLst>
              <a:ext uri="{FF2B5EF4-FFF2-40B4-BE49-F238E27FC236}">
                <a16:creationId xmlns:a16="http://schemas.microsoft.com/office/drawing/2014/main" id="{04FC817F-5232-14FE-1902-39179095447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7246" b="92179" l="4916" r="92437">
                        <a14:foregroundMark x1="6723" y1="7102" x2="12689" y2="8829"/>
                        <a14:foregroundMark x1="12689" y1="8829" x2="26807" y2="8493"/>
                        <a14:foregroundMark x1="26807" y1="8493" x2="49160" y2="10173"/>
                        <a14:foregroundMark x1="49160" y1="10173" x2="79580" y2="8349"/>
                        <a14:foregroundMark x1="79580" y1="8349" x2="86429" y2="8733"/>
                        <a14:foregroundMark x1="86429" y1="8733" x2="91891" y2="14347"/>
                        <a14:foregroundMark x1="91891" y1="14347" x2="90588" y2="61036"/>
                        <a14:foregroundMark x1="90588" y1="61036" x2="85966" y2="81526"/>
                        <a14:foregroundMark x1="85966" y1="81526" x2="79622" y2="86660"/>
                        <a14:foregroundMark x1="79622" y1="86660" x2="72689" y2="86756"/>
                        <a14:foregroundMark x1="72689" y1="86756" x2="34202" y2="71113"/>
                        <a14:foregroundMark x1="34202" y1="71113" x2="23487" y2="61660"/>
                        <a14:foregroundMark x1="23487" y1="61660" x2="16429" y2="46161"/>
                        <a14:foregroundMark x1="16429" y1="46161" x2="15714" y2="37764"/>
                        <a14:foregroundMark x1="15714" y1="37764" x2="4916" y2="7774"/>
                        <a14:foregroundMark x1="4916" y1="7774" x2="6849" y2="7246"/>
                        <a14:foregroundMark x1="28361" y1="15451" x2="34160" y2="19770"/>
                        <a14:foregroundMark x1="57815" y1="20825" x2="56597" y2="35077"/>
                        <a14:foregroundMark x1="63109" y1="43378" x2="59244" y2="53551"/>
                        <a14:foregroundMark x1="59244" y1="53551" x2="52227" y2="56046"/>
                        <a14:foregroundMark x1="52227" y1="56046" x2="47017" y2="51440"/>
                        <a14:foregroundMark x1="47017" y1="51440" x2="43824" y2="42754"/>
                        <a14:foregroundMark x1="43824" y1="42754" x2="46555" y2="35988"/>
                        <a14:foregroundMark x1="46555" y1="35988" x2="53908" y2="36756"/>
                        <a14:foregroundMark x1="53908" y1="36756" x2="61681" y2="45441"/>
                        <a14:foregroundMark x1="61681" y1="45441" x2="62101" y2="52831"/>
                        <a14:foregroundMark x1="62101" y1="52831" x2="55756" y2="55758"/>
                        <a14:foregroundMark x1="55756" y1="55758" x2="45966" y2="51727"/>
                        <a14:foregroundMark x1="45966" y1="51727" x2="39622" y2="45202"/>
                        <a14:foregroundMark x1="39622" y1="45202" x2="38361" y2="37716"/>
                        <a14:foregroundMark x1="38361" y1="37716" x2="42647" y2="32630"/>
                        <a14:foregroundMark x1="42647" y1="32630" x2="47269" y2="30902"/>
                        <a14:foregroundMark x1="12647" y1="12044" x2="60966" y2="14491"/>
                        <a14:foregroundMark x1="60966" y1="14491" x2="39664" y2="28023"/>
                        <a14:foregroundMark x1="39664" y1="28023" x2="69244" y2="25960"/>
                        <a14:foregroundMark x1="69244" y1="25960" x2="35462" y2="36324"/>
                        <a14:foregroundMark x1="35462" y1="36324" x2="43613" y2="39203"/>
                        <a14:foregroundMark x1="43613" y1="39203" x2="51975" y2="39539"/>
                        <a14:foregroundMark x1="51975" y1="39539" x2="30000" y2="48369"/>
                        <a14:foregroundMark x1="30000" y1="48369" x2="40630" y2="49472"/>
                        <a14:foregroundMark x1="40630" y1="49472" x2="61134" y2="49280"/>
                        <a14:foregroundMark x1="61134" y1="49280" x2="52185" y2="54175"/>
                        <a14:foregroundMark x1="52185" y1="54175" x2="45294" y2="55614"/>
                        <a14:foregroundMark x1="45294" y1="55614" x2="63235" y2="61468"/>
                        <a14:foregroundMark x1="67983" y1="17131" x2="69160" y2="70441"/>
                        <a14:foregroundMark x1="76218" y1="74904" x2="80252" y2="27783"/>
                        <a14:foregroundMark x1="80546" y1="11900" x2="76008" y2="20010"/>
                        <a14:foregroundMark x1="76008" y1="20010" x2="64328" y2="32726"/>
                        <a14:foregroundMark x1="64328" y1="32726" x2="64328" y2="32726"/>
                        <a14:foregroundMark x1="50672" y1="17274" x2="24748" y2="13148"/>
                        <a14:foregroundMark x1="24748" y1="13148" x2="17185" y2="14395"/>
                        <a14:foregroundMark x1="17185" y1="14395" x2="12521" y2="19914"/>
                        <a14:foregroundMark x1="12521" y1="19914" x2="10084" y2="27015"/>
                        <a14:foregroundMark x1="10084" y1="27015" x2="10882" y2="38196"/>
                        <a14:foregroundMark x1="10882" y1="38196" x2="20882" y2="56478"/>
                        <a14:foregroundMark x1="20882" y1="56478" x2="42689" y2="70825"/>
                        <a14:foregroundMark x1="42689" y1="70825" x2="51387" y2="72265"/>
                        <a14:foregroundMark x1="51387" y1="72265" x2="58992" y2="70058"/>
                        <a14:foregroundMark x1="58992" y1="70058" x2="63866" y2="63196"/>
                        <a14:foregroundMark x1="63866" y1="63196" x2="65462" y2="54942"/>
                        <a14:foregroundMark x1="65462" y1="54942" x2="51555" y2="20250"/>
                        <a14:foregroundMark x1="51555" y1="20250" x2="49160" y2="16507"/>
                        <a14:foregroundMark x1="38361" y1="17131" x2="31807" y2="12092"/>
                        <a14:foregroundMark x1="31807" y1="12092" x2="24370" y2="10988"/>
                        <a14:foregroundMark x1="24370" y1="10988" x2="18109" y2="13196"/>
                        <a14:foregroundMark x1="18109" y1="13196" x2="12857" y2="19290"/>
                        <a14:foregroundMark x1="12857" y1="19290" x2="11891" y2="29367"/>
                        <a14:foregroundMark x1="11891" y1="29367" x2="19370" y2="53935"/>
                        <a14:foregroundMark x1="19370" y1="53935" x2="30546" y2="66123"/>
                        <a14:foregroundMark x1="30546" y1="66123" x2="46513" y2="72265"/>
                        <a14:foregroundMark x1="46513" y1="72265" x2="55042" y2="71209"/>
                        <a14:foregroundMark x1="55042" y1="71209" x2="60378" y2="66411"/>
                        <a14:foregroundMark x1="60378" y1="66411" x2="60294" y2="58397"/>
                        <a14:foregroundMark x1="60294" y1="58397" x2="37689" y2="15307"/>
                        <a14:foregroundMark x1="90672" y1="8973" x2="92017" y2="9885"/>
                        <a14:foregroundMark x1="92437" y1="9117" x2="92185" y2="17466"/>
                        <a14:foregroundMark x1="8992" y1="92179" x2="46849" y2="86708"/>
                        <a14:foregroundMark x1="46849" y1="86708" x2="47563" y2="86804"/>
                      </a14:backgroundRemoval>
                    </a14:imgEffect>
                  </a14:imgLayer>
                </a14:imgProps>
              </a:ext>
              <a:ext uri="{28A0092B-C50C-407E-A947-70E740481C1C}">
                <a14:useLocalDpi xmlns:a14="http://schemas.microsoft.com/office/drawing/2010/main" val="0"/>
              </a:ext>
            </a:extLst>
          </a:blip>
          <a:stretch>
            <a:fillRect/>
          </a:stretch>
        </p:blipFill>
        <p:spPr>
          <a:xfrm>
            <a:off x="5118538" y="742950"/>
            <a:ext cx="6325642" cy="5538923"/>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894695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A94D8-3358-7FD9-0B80-DED14880E6C2}"/>
              </a:ext>
            </a:extLst>
          </p:cNvPr>
          <p:cNvSpPr>
            <a:spLocks noGrp="1"/>
          </p:cNvSpPr>
          <p:nvPr>
            <p:ph type="title"/>
          </p:nvPr>
        </p:nvSpPr>
        <p:spPr>
          <a:xfrm>
            <a:off x="838200" y="365125"/>
            <a:ext cx="11272024" cy="1325563"/>
          </a:xfrm>
        </p:spPr>
        <p:txBody>
          <a:bodyPr/>
          <a:lstStyle/>
          <a:p>
            <a:r>
              <a:rPr lang="en-AU" dirty="0"/>
              <a:t>1.1.1   </a:t>
            </a:r>
            <a:r>
              <a:rPr lang="en-AU" dirty="0">
                <a:solidFill>
                  <a:srgbClr val="000000"/>
                </a:solidFill>
                <a:effectLst/>
                <a:latin typeface="Helvetica" pitchFamily="2" charset="0"/>
              </a:rPr>
              <a:t>The list of names</a:t>
            </a:r>
            <a:endParaRPr lang="en-AU" dirty="0"/>
          </a:p>
        </p:txBody>
      </p:sp>
      <p:sp>
        <p:nvSpPr>
          <p:cNvPr id="3" name="Content Placeholder 2">
            <a:extLst>
              <a:ext uri="{FF2B5EF4-FFF2-40B4-BE49-F238E27FC236}">
                <a16:creationId xmlns:a16="http://schemas.microsoft.com/office/drawing/2014/main" id="{77A6597E-115A-1D55-B740-31FC1B0F1D42}"/>
              </a:ext>
            </a:extLst>
          </p:cNvPr>
          <p:cNvSpPr>
            <a:spLocks noGrp="1"/>
          </p:cNvSpPr>
          <p:nvPr>
            <p:ph idx="1"/>
          </p:nvPr>
        </p:nvSpPr>
        <p:spPr>
          <a:xfrm>
            <a:off x="892628" y="1825625"/>
            <a:ext cx="10406743" cy="982889"/>
          </a:xfrm>
        </p:spPr>
        <p:txBody>
          <a:bodyPr>
            <a:normAutofit/>
          </a:bodyPr>
          <a:lstStyle/>
          <a:p>
            <a:r>
              <a:rPr lang="en-AU" sz="2000" dirty="0"/>
              <a:t>The dataset of names has </a:t>
            </a:r>
            <a:r>
              <a:rPr lang="en-AU" sz="2000" b="1" dirty="0"/>
              <a:t>32033</a:t>
            </a:r>
            <a:r>
              <a:rPr lang="en-AU" sz="2000" dirty="0"/>
              <a:t> entries with </a:t>
            </a:r>
            <a:r>
              <a:rPr lang="en-AU" sz="2000" b="1" dirty="0"/>
              <a:t>29494</a:t>
            </a:r>
            <a:r>
              <a:rPr lang="en-AU" sz="2000" dirty="0"/>
              <a:t> being unique names. To find the longest and shortest names, we can use Python’s in-built </a:t>
            </a:r>
            <a:r>
              <a:rPr lang="en-AU" sz="2000" i="1" dirty="0"/>
              <a:t>min</a:t>
            </a:r>
            <a:r>
              <a:rPr lang="en-AU" sz="2000" dirty="0"/>
              <a:t> and </a:t>
            </a:r>
            <a:r>
              <a:rPr lang="en-AU" sz="2000" i="1" dirty="0"/>
              <a:t>max</a:t>
            </a:r>
            <a:r>
              <a:rPr lang="en-AU" sz="2000" dirty="0"/>
              <a:t> sorting functions and set the key as </a:t>
            </a:r>
            <a:r>
              <a:rPr lang="en-AU" sz="2000" i="1" dirty="0"/>
              <a:t>len</a:t>
            </a:r>
            <a:r>
              <a:rPr lang="en-AU" sz="2000" dirty="0"/>
              <a:t>, being the length of any given entry. The returned value is an </a:t>
            </a:r>
            <a:r>
              <a:rPr lang="en-AU" sz="2000" i="1" dirty="0"/>
              <a:t>f-string</a:t>
            </a:r>
            <a:r>
              <a:rPr lang="en-AU" sz="2000" dirty="0"/>
              <a:t>.</a:t>
            </a:r>
            <a:endParaRPr lang="en-AU" sz="2000" b="1" i="1" dirty="0"/>
          </a:p>
        </p:txBody>
      </p:sp>
      <p:sp>
        <p:nvSpPr>
          <p:cNvPr id="4" name="Rectangle 3">
            <a:extLst>
              <a:ext uri="{FF2B5EF4-FFF2-40B4-BE49-F238E27FC236}">
                <a16:creationId xmlns:a16="http://schemas.microsoft.com/office/drawing/2014/main" id="{1A9FEB34-9900-25FE-7CDE-D4D39DA31052}"/>
              </a:ext>
            </a:extLst>
          </p:cNvPr>
          <p:cNvSpPr/>
          <p:nvPr/>
        </p:nvSpPr>
        <p:spPr>
          <a:xfrm>
            <a:off x="838200" y="742950"/>
            <a:ext cx="1306286"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TextBox 14">
            <a:extLst>
              <a:ext uri="{FF2B5EF4-FFF2-40B4-BE49-F238E27FC236}">
                <a16:creationId xmlns:a16="http://schemas.microsoft.com/office/drawing/2014/main" id="{69539966-E63B-F7AD-A173-1F6202CF036C}"/>
              </a:ext>
            </a:extLst>
          </p:cNvPr>
          <p:cNvSpPr txBox="1"/>
          <p:nvPr/>
        </p:nvSpPr>
        <p:spPr>
          <a:xfrm>
            <a:off x="2257390" y="3315265"/>
            <a:ext cx="7677217" cy="523220"/>
          </a:xfrm>
          <a:prstGeom prst="rect">
            <a:avLst/>
          </a:prstGeom>
          <a:noFill/>
        </p:spPr>
        <p:txBody>
          <a:bodyPr wrap="square" rtlCol="0">
            <a:spAutoFit/>
          </a:bodyPr>
          <a:lstStyle/>
          <a:p>
            <a:pPr algn="ctr"/>
            <a:r>
              <a:rPr lang="en-AU" sz="1400" i="1" dirty="0"/>
              <a:t>Result</a:t>
            </a:r>
            <a:r>
              <a:rPr lang="en-AU" sz="1400" dirty="0"/>
              <a:t>: The longest name is Muhammadibrahim, and the shortest name is An.</a:t>
            </a:r>
          </a:p>
          <a:p>
            <a:pPr algn="ctr"/>
            <a:endParaRPr lang="en-AU" sz="1400" dirty="0"/>
          </a:p>
        </p:txBody>
      </p:sp>
      <p:pic>
        <p:nvPicPr>
          <p:cNvPr id="8" name="Picture 7" descr="A screen shot of a computer program&#10;&#10;Description automatically generated">
            <a:extLst>
              <a:ext uri="{FF2B5EF4-FFF2-40B4-BE49-F238E27FC236}">
                <a16:creationId xmlns:a16="http://schemas.microsoft.com/office/drawing/2014/main" id="{D7412DCE-8377-CC34-8146-E6A9E63F248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732" b="89933" l="7813" r="94775">
                        <a14:foregroundMark x1="7861" y1="66275" x2="7861" y2="66275"/>
                        <a14:foregroundMark x1="7861" y1="55872" x2="7861" y2="40604"/>
                        <a14:foregroundMark x1="23486" y1="39765" x2="62500" y2="40604"/>
                        <a14:foregroundMark x1="92773" y1="39765" x2="93066" y2="63423"/>
                        <a14:foregroundMark x1="93799" y1="51846" x2="94141" y2="22315"/>
                        <a14:foregroundMark x1="94385" y1="50168" x2="94238" y2="34564"/>
                        <a14:foregroundMark x1="94141" y1="56208" x2="94092" y2="45805"/>
                        <a14:foregroundMark x1="94189" y1="53020" x2="94189" y2="40436"/>
                        <a14:foregroundMark x1="94183" y1="21233" x2="93750" y2="65436"/>
                        <a14:foregroundMark x1="94092" y1="20973" x2="94092" y2="32383"/>
                        <a14:foregroundMark x1="93943" y1="20903" x2="93799" y2="21644"/>
                        <a14:foregroundMark x1="93311" y1="22819" x2="93936" y2="20893"/>
                        <a14:backgroundMark x1="95020" y1="40268" x2="94838" y2="39164"/>
                        <a14:backgroundMark x1="95313" y1="33221" x2="96045" y2="53020"/>
                        <a14:backgroundMark x1="95020" y1="43456" x2="94659" y2="32383"/>
                        <a14:backgroundMark x1="92334" y1="15772" x2="95020" y2="19463"/>
                      </a14:backgroundRemoval>
                    </a14:imgEffect>
                  </a14:imgLayer>
                </a14:imgProps>
              </a:ext>
              <a:ext uri="{28A0092B-C50C-407E-A947-70E740481C1C}">
                <a14:useLocalDpi xmlns:a14="http://schemas.microsoft.com/office/drawing/2010/main" val="0"/>
              </a:ext>
            </a:extLst>
          </a:blip>
          <a:srcRect t="17759" b="16936"/>
          <a:stretch/>
        </p:blipFill>
        <p:spPr>
          <a:xfrm>
            <a:off x="1374666" y="3635828"/>
            <a:ext cx="9442664" cy="1794555"/>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208872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57C4F-C866-571A-71E5-09C1DEBA4B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C26530-CA59-C47E-59C6-92B449D43E13}"/>
              </a:ext>
            </a:extLst>
          </p:cNvPr>
          <p:cNvSpPr>
            <a:spLocks noGrp="1"/>
          </p:cNvSpPr>
          <p:nvPr>
            <p:ph type="title"/>
          </p:nvPr>
        </p:nvSpPr>
        <p:spPr>
          <a:xfrm>
            <a:off x="838200" y="365125"/>
            <a:ext cx="9883631" cy="1325563"/>
          </a:xfrm>
        </p:spPr>
        <p:txBody>
          <a:bodyPr/>
          <a:lstStyle/>
          <a:p>
            <a:r>
              <a:rPr lang="en-AU" dirty="0"/>
              <a:t>2.3.2   Evaluation</a:t>
            </a:r>
          </a:p>
        </p:txBody>
      </p:sp>
      <p:sp>
        <p:nvSpPr>
          <p:cNvPr id="4" name="Rectangle 3">
            <a:extLst>
              <a:ext uri="{FF2B5EF4-FFF2-40B4-BE49-F238E27FC236}">
                <a16:creationId xmlns:a16="http://schemas.microsoft.com/office/drawing/2014/main" id="{94FC8F80-B9A3-E5EE-B72B-92248ECDC8CC}"/>
              </a:ext>
            </a:extLst>
          </p:cNvPr>
          <p:cNvSpPr/>
          <p:nvPr/>
        </p:nvSpPr>
        <p:spPr>
          <a:xfrm>
            <a:off x="838200" y="742950"/>
            <a:ext cx="130591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0" name="Picture 9" descr="A screen shot of a computer code&#10;&#10;Description automatically generated">
            <a:extLst>
              <a:ext uri="{FF2B5EF4-FFF2-40B4-BE49-F238E27FC236}">
                <a16:creationId xmlns:a16="http://schemas.microsoft.com/office/drawing/2014/main" id="{A9F3E960-47E6-42D9-018D-74073CE3B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361" y="2484985"/>
            <a:ext cx="11493278" cy="3051996"/>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079533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886AB4-7914-EF97-0353-E5C2A0156D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045B8-08EA-6A81-A03A-80F90D4E4225}"/>
              </a:ext>
            </a:extLst>
          </p:cNvPr>
          <p:cNvSpPr>
            <a:spLocks noGrp="1"/>
          </p:cNvSpPr>
          <p:nvPr>
            <p:ph type="title"/>
          </p:nvPr>
        </p:nvSpPr>
        <p:spPr>
          <a:xfrm>
            <a:off x="838200" y="365125"/>
            <a:ext cx="9883631" cy="1325563"/>
          </a:xfrm>
        </p:spPr>
        <p:txBody>
          <a:bodyPr/>
          <a:lstStyle/>
          <a:p>
            <a:r>
              <a:rPr lang="en-AU" dirty="0"/>
              <a:t>2.3.3   Evaluation</a:t>
            </a:r>
          </a:p>
        </p:txBody>
      </p:sp>
      <p:sp>
        <p:nvSpPr>
          <p:cNvPr id="4" name="Rectangle 3">
            <a:extLst>
              <a:ext uri="{FF2B5EF4-FFF2-40B4-BE49-F238E27FC236}">
                <a16:creationId xmlns:a16="http://schemas.microsoft.com/office/drawing/2014/main" id="{BD46D96B-8B46-B06A-7E58-CBE9FCDC61A3}"/>
              </a:ext>
            </a:extLst>
          </p:cNvPr>
          <p:cNvSpPr/>
          <p:nvPr/>
        </p:nvSpPr>
        <p:spPr>
          <a:xfrm>
            <a:off x="838200" y="742950"/>
            <a:ext cx="130591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97E9F10F-6AE3-E6FE-B71C-744E8753A716}"/>
              </a:ext>
            </a:extLst>
          </p:cNvPr>
          <p:cNvSpPr txBox="1"/>
          <p:nvPr/>
        </p:nvSpPr>
        <p:spPr>
          <a:xfrm>
            <a:off x="630621" y="2195185"/>
            <a:ext cx="11088414" cy="3416320"/>
          </a:xfrm>
          <a:prstGeom prst="rect">
            <a:avLst/>
          </a:prstGeom>
          <a:noFill/>
        </p:spPr>
        <p:txBody>
          <a:bodyPr wrap="square">
            <a:spAutoFit/>
          </a:bodyPr>
          <a:lstStyle/>
          <a:p>
            <a:r>
              <a:rPr lang="en-AU" sz="1800" dirty="0">
                <a:solidFill>
                  <a:schemeClr val="tx1">
                    <a:lumMod val="95000"/>
                    <a:lumOff val="5000"/>
                  </a:schemeClr>
                </a:solidFill>
              </a:rPr>
              <a:t>To evaluate the results, the names generated by the trained model are significant</a:t>
            </a:r>
            <a:r>
              <a:rPr lang="en-AU" dirty="0">
                <a:solidFill>
                  <a:schemeClr val="tx1">
                    <a:lumMod val="95000"/>
                    <a:lumOff val="5000"/>
                  </a:schemeClr>
                </a:solidFill>
              </a:rPr>
              <a:t>ly more name-like than the untrained model’s generated names. The following are 10 names generated by each model:</a:t>
            </a:r>
          </a:p>
          <a:p>
            <a:endParaRPr lang="en-AU" sz="1800" dirty="0">
              <a:solidFill>
                <a:schemeClr val="tx1">
                  <a:lumMod val="95000"/>
                  <a:lumOff val="5000"/>
                </a:schemeClr>
              </a:solidFill>
              <a:effectLst/>
            </a:endParaRPr>
          </a:p>
          <a:p>
            <a:r>
              <a:rPr lang="en-AU" u="sng" dirty="0">
                <a:solidFill>
                  <a:schemeClr val="tx1">
                    <a:lumMod val="95000"/>
                    <a:lumOff val="5000"/>
                  </a:schemeClr>
                </a:solidFill>
              </a:rPr>
              <a:t>Trained Names</a:t>
            </a:r>
          </a:p>
          <a:p>
            <a:r>
              <a:rPr lang="en-AU" dirty="0" err="1">
                <a:solidFill>
                  <a:schemeClr val="tx1">
                    <a:lumMod val="95000"/>
                    <a:lumOff val="5000"/>
                  </a:schemeClr>
                </a:solidFill>
              </a:rPr>
              <a:t>G</a:t>
            </a:r>
            <a:r>
              <a:rPr lang="en-AU" sz="1800" dirty="0" err="1">
                <a:solidFill>
                  <a:schemeClr val="tx1">
                    <a:lumMod val="95000"/>
                    <a:lumOff val="5000"/>
                  </a:schemeClr>
                </a:solidFill>
                <a:effectLst/>
              </a:rPr>
              <a:t>onazorid</a:t>
            </a:r>
            <a:r>
              <a:rPr lang="en-AU" dirty="0">
                <a:solidFill>
                  <a:schemeClr val="tx1">
                    <a:lumMod val="95000"/>
                    <a:lumOff val="5000"/>
                  </a:schemeClr>
                </a:solidFill>
              </a:rPr>
              <a:t>, </a:t>
            </a:r>
            <a:r>
              <a:rPr lang="en-AU" dirty="0" err="1">
                <a:solidFill>
                  <a:schemeClr val="tx1">
                    <a:lumMod val="95000"/>
                    <a:lumOff val="5000"/>
                  </a:schemeClr>
                </a:solidFill>
              </a:rPr>
              <a:t>P</a:t>
            </a:r>
            <a:r>
              <a:rPr lang="en-AU" sz="1800" dirty="0" err="1">
                <a:solidFill>
                  <a:schemeClr val="tx1">
                    <a:lumMod val="95000"/>
                    <a:lumOff val="5000"/>
                  </a:schemeClr>
                </a:solidFill>
                <a:effectLst/>
              </a:rPr>
              <a:t>hally</a:t>
            </a:r>
            <a:r>
              <a:rPr lang="en-AU" dirty="0">
                <a:solidFill>
                  <a:schemeClr val="tx1">
                    <a:lumMod val="95000"/>
                    <a:lumOff val="5000"/>
                  </a:schemeClr>
                </a:solidFill>
              </a:rPr>
              <a:t>, </a:t>
            </a:r>
            <a:r>
              <a:rPr lang="en-AU" dirty="0" err="1">
                <a:solidFill>
                  <a:schemeClr val="tx1">
                    <a:lumMod val="95000"/>
                    <a:lumOff val="5000"/>
                  </a:schemeClr>
                </a:solidFill>
              </a:rPr>
              <a:t>W</a:t>
            </a:r>
            <a:r>
              <a:rPr lang="en-AU" sz="1800" dirty="0" err="1">
                <a:solidFill>
                  <a:schemeClr val="tx1">
                    <a:lumMod val="95000"/>
                    <a:lumOff val="5000"/>
                  </a:schemeClr>
                </a:solidFill>
                <a:effectLst/>
              </a:rPr>
              <a:t>rid</a:t>
            </a:r>
            <a:r>
              <a:rPr lang="en-AU" dirty="0">
                <a:solidFill>
                  <a:schemeClr val="tx1">
                    <a:lumMod val="95000"/>
                    <a:lumOff val="5000"/>
                  </a:schemeClr>
                </a:solidFill>
              </a:rPr>
              <a:t>, </a:t>
            </a:r>
            <a:r>
              <a:rPr lang="en-AU" dirty="0" err="1">
                <a:solidFill>
                  <a:schemeClr val="tx1">
                    <a:lumMod val="95000"/>
                    <a:lumOff val="5000"/>
                  </a:schemeClr>
                </a:solidFill>
              </a:rPr>
              <a:t>O</a:t>
            </a:r>
            <a:r>
              <a:rPr lang="en-AU" sz="1800" dirty="0" err="1">
                <a:solidFill>
                  <a:schemeClr val="tx1">
                    <a:lumMod val="95000"/>
                    <a:lumOff val="5000"/>
                  </a:schemeClr>
                </a:solidFill>
                <a:effectLst/>
              </a:rPr>
              <a:t>padhlwe</a:t>
            </a:r>
            <a:r>
              <a:rPr lang="en-AU" dirty="0">
                <a:solidFill>
                  <a:schemeClr val="tx1">
                    <a:lumMod val="95000"/>
                    <a:lumOff val="5000"/>
                  </a:schemeClr>
                </a:solidFill>
              </a:rPr>
              <a:t>, </a:t>
            </a:r>
            <a:r>
              <a:rPr lang="en-AU" dirty="0" err="1">
                <a:solidFill>
                  <a:schemeClr val="tx1">
                    <a:lumMod val="95000"/>
                    <a:lumOff val="5000"/>
                  </a:schemeClr>
                </a:solidFill>
              </a:rPr>
              <a:t>L</a:t>
            </a:r>
            <a:r>
              <a:rPr lang="en-AU" sz="1800" dirty="0" err="1">
                <a:solidFill>
                  <a:schemeClr val="tx1">
                    <a:lumMod val="95000"/>
                    <a:lumOff val="5000"/>
                  </a:schemeClr>
                </a:solidFill>
                <a:effectLst/>
              </a:rPr>
              <a:t>eneem</a:t>
            </a:r>
            <a:r>
              <a:rPr lang="en-AU" dirty="0">
                <a:solidFill>
                  <a:schemeClr val="tx1">
                    <a:lumMod val="95000"/>
                    <a:lumOff val="5000"/>
                  </a:schemeClr>
                </a:solidFill>
              </a:rPr>
              <a:t>, </a:t>
            </a:r>
            <a:r>
              <a:rPr lang="en-AU" dirty="0" err="1">
                <a:solidFill>
                  <a:schemeClr val="tx1">
                    <a:lumMod val="95000"/>
                    <a:lumOff val="5000"/>
                  </a:schemeClr>
                </a:solidFill>
              </a:rPr>
              <a:t>N</a:t>
            </a:r>
            <a:r>
              <a:rPr lang="en-AU" sz="1800" dirty="0" err="1">
                <a:solidFill>
                  <a:schemeClr val="tx1">
                    <a:lumMod val="95000"/>
                    <a:lumOff val="5000"/>
                  </a:schemeClr>
                </a:solidFill>
                <a:effectLst/>
              </a:rPr>
              <a:t>ynaur</a:t>
            </a:r>
            <a:r>
              <a:rPr lang="en-AU" dirty="0">
                <a:solidFill>
                  <a:schemeClr val="tx1">
                    <a:lumMod val="95000"/>
                    <a:lumOff val="5000"/>
                  </a:schemeClr>
                </a:solidFill>
              </a:rPr>
              <a:t>, </a:t>
            </a:r>
            <a:r>
              <a:rPr lang="en-AU" dirty="0" err="1">
                <a:solidFill>
                  <a:schemeClr val="tx1">
                    <a:lumMod val="95000"/>
                    <a:lumOff val="5000"/>
                  </a:schemeClr>
                </a:solidFill>
              </a:rPr>
              <a:t>E</a:t>
            </a:r>
            <a:r>
              <a:rPr lang="en-AU" sz="1800" dirty="0" err="1">
                <a:solidFill>
                  <a:schemeClr val="tx1">
                    <a:lumMod val="95000"/>
                    <a:lumOff val="5000"/>
                  </a:schemeClr>
                </a:solidFill>
                <a:effectLst/>
              </a:rPr>
              <a:t>hangl</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Haronnafr</a:t>
            </a:r>
            <a:r>
              <a:rPr lang="en-AU" dirty="0">
                <a:solidFill>
                  <a:schemeClr val="tx1">
                    <a:lumMod val="95000"/>
                    <a:lumOff val="5000"/>
                  </a:schemeClr>
                </a:solidFill>
              </a:rPr>
              <a:t>, </a:t>
            </a:r>
            <a:r>
              <a:rPr lang="en-AU" dirty="0" err="1">
                <a:solidFill>
                  <a:schemeClr val="tx1">
                    <a:lumMod val="95000"/>
                    <a:lumOff val="5000"/>
                  </a:schemeClr>
                </a:solidFill>
              </a:rPr>
              <a:t>A</a:t>
            </a:r>
            <a:r>
              <a:rPr lang="en-AU" sz="1800" dirty="0" err="1">
                <a:solidFill>
                  <a:schemeClr val="tx1">
                    <a:lumMod val="95000"/>
                    <a:lumOff val="5000"/>
                  </a:schemeClr>
                </a:solidFill>
                <a:effectLst/>
              </a:rPr>
              <a:t>aunnadan</a:t>
            </a:r>
            <a:r>
              <a:rPr lang="en-AU" dirty="0">
                <a:solidFill>
                  <a:schemeClr val="tx1">
                    <a:lumMod val="95000"/>
                    <a:lumOff val="5000"/>
                  </a:schemeClr>
                </a:solidFill>
              </a:rPr>
              <a:t>, </a:t>
            </a:r>
            <a:r>
              <a:rPr lang="en-AU" dirty="0" err="1">
                <a:solidFill>
                  <a:schemeClr val="tx1">
                    <a:lumMod val="95000"/>
                    <a:lumOff val="5000"/>
                  </a:schemeClr>
                </a:solidFill>
              </a:rPr>
              <a:t>P</a:t>
            </a:r>
            <a:r>
              <a:rPr lang="en-AU" sz="1800" dirty="0" err="1">
                <a:solidFill>
                  <a:schemeClr val="tx1">
                    <a:lumMod val="95000"/>
                    <a:lumOff val="5000"/>
                  </a:schemeClr>
                </a:solidFill>
                <a:effectLst/>
              </a:rPr>
              <a:t>hanaiyal</a:t>
            </a:r>
            <a:endParaRPr lang="en-AU" sz="1800" dirty="0">
              <a:solidFill>
                <a:schemeClr val="tx1">
                  <a:lumMod val="95000"/>
                  <a:lumOff val="5000"/>
                </a:schemeClr>
              </a:solidFill>
              <a:effectLst/>
            </a:endParaRPr>
          </a:p>
          <a:p>
            <a:endParaRPr lang="en-AU" dirty="0">
              <a:solidFill>
                <a:schemeClr val="tx1">
                  <a:lumMod val="95000"/>
                  <a:lumOff val="5000"/>
                </a:schemeClr>
              </a:solidFill>
            </a:endParaRPr>
          </a:p>
          <a:p>
            <a:r>
              <a:rPr lang="en-AU" sz="1800" u="sng" dirty="0">
                <a:solidFill>
                  <a:schemeClr val="tx1">
                    <a:lumMod val="95000"/>
                    <a:lumOff val="5000"/>
                  </a:schemeClr>
                </a:solidFill>
                <a:effectLst/>
              </a:rPr>
              <a:t>Untrained Names</a:t>
            </a:r>
          </a:p>
          <a:p>
            <a:r>
              <a:rPr lang="en-AU" sz="1800" dirty="0" err="1">
                <a:solidFill>
                  <a:schemeClr val="tx1">
                    <a:lumMod val="95000"/>
                    <a:lumOff val="5000"/>
                  </a:schemeClr>
                </a:solidFill>
                <a:effectLst/>
              </a:rPr>
              <a:t>Wumbet</a:t>
            </a:r>
            <a:r>
              <a:rPr lang="en-AU" sz="1800" dirty="0">
                <a:solidFill>
                  <a:schemeClr val="tx1">
                    <a:lumMod val="95000"/>
                    <a:lumOff val="5000"/>
                  </a:schemeClr>
                </a:solidFill>
                <a:effectLst/>
              </a:rPr>
              <a:t>, </a:t>
            </a:r>
            <a:r>
              <a:rPr lang="en-AU" dirty="0" err="1">
                <a:solidFill>
                  <a:schemeClr val="tx1">
                    <a:lumMod val="95000"/>
                    <a:lumOff val="5000"/>
                  </a:schemeClr>
                </a:solidFill>
              </a:rPr>
              <a:t>L</a:t>
            </a:r>
            <a:r>
              <a:rPr lang="en-AU" sz="1800" dirty="0" err="1">
                <a:solidFill>
                  <a:schemeClr val="tx1">
                    <a:lumMod val="95000"/>
                    <a:lumOff val="5000"/>
                  </a:schemeClr>
                </a:solidFill>
                <a:effectLst/>
              </a:rPr>
              <a:t>dfpki</a:t>
            </a:r>
            <a:r>
              <a:rPr lang="en-AU" sz="1800" dirty="0">
                <a:solidFill>
                  <a:schemeClr val="tx1">
                    <a:lumMod val="95000"/>
                    <a:lumOff val="5000"/>
                  </a:schemeClr>
                </a:solidFill>
                <a:effectLst/>
              </a:rPr>
              <a:t>, </a:t>
            </a:r>
            <a:r>
              <a:rPr lang="en-AU" dirty="0" err="1">
                <a:solidFill>
                  <a:schemeClr val="tx1">
                    <a:lumMod val="95000"/>
                    <a:lumOff val="5000"/>
                  </a:schemeClr>
                </a:solidFill>
              </a:rPr>
              <a:t>K</a:t>
            </a:r>
            <a:r>
              <a:rPr lang="en-AU" sz="1800" dirty="0" err="1">
                <a:solidFill>
                  <a:schemeClr val="tx1">
                    <a:lumMod val="95000"/>
                    <a:lumOff val="5000"/>
                  </a:schemeClr>
                </a:solidFill>
                <a:effectLst/>
              </a:rPr>
              <a:t>aupygq</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Bhjyuheap</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Ygbqnhnut</a:t>
            </a:r>
            <a:r>
              <a:rPr lang="en-AU" sz="1800" dirty="0">
                <a:solidFill>
                  <a:schemeClr val="tx1">
                    <a:lumMod val="95000"/>
                    <a:lumOff val="5000"/>
                  </a:schemeClr>
                </a:solidFill>
                <a:effectLst/>
              </a:rPr>
              <a:t>, </a:t>
            </a:r>
            <a:r>
              <a:rPr lang="en-AU" dirty="0" err="1">
                <a:solidFill>
                  <a:schemeClr val="tx1">
                    <a:lumMod val="95000"/>
                    <a:lumOff val="5000"/>
                  </a:schemeClr>
                </a:solidFill>
              </a:rPr>
              <a:t>P</a:t>
            </a:r>
            <a:r>
              <a:rPr lang="en-AU" sz="1800" dirty="0" err="1">
                <a:solidFill>
                  <a:schemeClr val="tx1">
                    <a:lumMod val="95000"/>
                    <a:lumOff val="5000"/>
                  </a:schemeClr>
                </a:solidFill>
                <a:effectLst/>
              </a:rPr>
              <a:t>lpjz</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Kfifxkhp</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Obxquqxv</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Yswtvhwge</a:t>
            </a:r>
            <a:r>
              <a:rPr lang="en-AU" sz="1800" dirty="0">
                <a:solidFill>
                  <a:schemeClr val="tx1">
                    <a:lumMod val="95000"/>
                    <a:lumOff val="5000"/>
                  </a:schemeClr>
                </a:solidFill>
                <a:effectLst/>
              </a:rPr>
              <a:t>, </a:t>
            </a:r>
            <a:r>
              <a:rPr lang="en-AU" sz="1800" dirty="0" err="1">
                <a:solidFill>
                  <a:schemeClr val="tx1">
                    <a:lumMod val="95000"/>
                    <a:lumOff val="5000"/>
                  </a:schemeClr>
                </a:solidFill>
                <a:effectLst/>
              </a:rPr>
              <a:t>Qjxuqtl</a:t>
            </a:r>
            <a:endParaRPr lang="en-AU" sz="1800" dirty="0">
              <a:solidFill>
                <a:schemeClr val="tx1">
                  <a:lumMod val="95000"/>
                  <a:lumOff val="5000"/>
                </a:schemeClr>
              </a:solidFill>
              <a:effectLst/>
            </a:endParaRPr>
          </a:p>
          <a:p>
            <a:endParaRPr lang="en-AU" dirty="0">
              <a:solidFill>
                <a:schemeClr val="tx1">
                  <a:lumMod val="95000"/>
                  <a:lumOff val="5000"/>
                </a:schemeClr>
              </a:solidFill>
            </a:endParaRPr>
          </a:p>
          <a:p>
            <a:r>
              <a:rPr lang="en-AU" sz="1800" dirty="0">
                <a:solidFill>
                  <a:schemeClr val="tx1">
                    <a:lumMod val="95000"/>
                    <a:lumOff val="5000"/>
                  </a:schemeClr>
                </a:solidFill>
                <a:effectLst/>
              </a:rPr>
              <a:t>While none of the names seem to be genuine names, the trained model’s names seem to follow a more structure, or more believable format, for a name.</a:t>
            </a:r>
          </a:p>
          <a:p>
            <a:endParaRPr lang="en-AU" sz="1800" dirty="0">
              <a:solidFill>
                <a:schemeClr val="tx1">
                  <a:lumMod val="95000"/>
                  <a:lumOff val="5000"/>
                </a:schemeClr>
              </a:solidFill>
              <a:effectLst/>
            </a:endParaRPr>
          </a:p>
        </p:txBody>
      </p:sp>
    </p:spTree>
    <p:extLst>
      <p:ext uri="{BB962C8B-B14F-4D97-AF65-F5344CB8AC3E}">
        <p14:creationId xmlns:p14="http://schemas.microsoft.com/office/powerpoint/2010/main" val="3858468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B5748A-4D40-78A4-E539-8C90B3998E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46964F-4B4A-B668-7420-7F35C9D71987}"/>
              </a:ext>
            </a:extLst>
          </p:cNvPr>
          <p:cNvSpPr>
            <a:spLocks noGrp="1"/>
          </p:cNvSpPr>
          <p:nvPr>
            <p:ph type="title"/>
          </p:nvPr>
        </p:nvSpPr>
        <p:spPr>
          <a:xfrm>
            <a:off x="838200" y="365125"/>
            <a:ext cx="9883631" cy="1325563"/>
          </a:xfrm>
        </p:spPr>
        <p:txBody>
          <a:bodyPr/>
          <a:lstStyle/>
          <a:p>
            <a:r>
              <a:rPr lang="en-AU"/>
              <a:t>4.1  Menu</a:t>
            </a:r>
            <a:endParaRPr lang="en-AU" dirty="0"/>
          </a:p>
        </p:txBody>
      </p:sp>
      <p:sp>
        <p:nvSpPr>
          <p:cNvPr id="4" name="Rectangle 3">
            <a:extLst>
              <a:ext uri="{FF2B5EF4-FFF2-40B4-BE49-F238E27FC236}">
                <a16:creationId xmlns:a16="http://schemas.microsoft.com/office/drawing/2014/main" id="{5298F681-4B31-2F18-159F-EF893561DE25}"/>
              </a:ext>
            </a:extLst>
          </p:cNvPr>
          <p:cNvSpPr/>
          <p:nvPr/>
        </p:nvSpPr>
        <p:spPr>
          <a:xfrm>
            <a:off x="838199" y="742950"/>
            <a:ext cx="822435"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0A6EAF98-7819-196F-6BCB-700110EEAB4E}"/>
              </a:ext>
            </a:extLst>
          </p:cNvPr>
          <p:cNvSpPr txBox="1"/>
          <p:nvPr/>
        </p:nvSpPr>
        <p:spPr>
          <a:xfrm>
            <a:off x="1290145" y="1831407"/>
            <a:ext cx="9611710" cy="646331"/>
          </a:xfrm>
          <a:prstGeom prst="rect">
            <a:avLst/>
          </a:prstGeom>
          <a:noFill/>
        </p:spPr>
        <p:txBody>
          <a:bodyPr wrap="square">
            <a:spAutoFit/>
          </a:bodyPr>
          <a:lstStyle/>
          <a:p>
            <a:r>
              <a:rPr lang="en-AU" dirty="0">
                <a:solidFill>
                  <a:schemeClr val="tx1">
                    <a:lumMod val="95000"/>
                    <a:lumOff val="5000"/>
                  </a:schemeClr>
                </a:solidFill>
                <a:effectLst/>
              </a:rPr>
              <a:t>As per the requirements, I created a menu in the console that allows users navigate through the different modules and functions I created for this investigation.</a:t>
            </a:r>
            <a:endParaRPr lang="en-AU" sz="1800" dirty="0">
              <a:solidFill>
                <a:schemeClr val="tx1">
                  <a:lumMod val="95000"/>
                  <a:lumOff val="5000"/>
                </a:schemeClr>
              </a:solidFill>
              <a:effectLst/>
            </a:endParaRPr>
          </a:p>
        </p:txBody>
      </p:sp>
      <p:pic>
        <p:nvPicPr>
          <p:cNvPr id="5" name="Picture 4" descr="A screen shot of a computer program&#10;&#10;Description automatically generated">
            <a:extLst>
              <a:ext uri="{FF2B5EF4-FFF2-40B4-BE49-F238E27FC236}">
                <a16:creationId xmlns:a16="http://schemas.microsoft.com/office/drawing/2014/main" id="{97E24EA9-22A1-03D5-4346-ABFA3FB153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996" y="2578436"/>
            <a:ext cx="10802008" cy="3885091"/>
          </a:xfrm>
          <a:prstGeom prst="rect">
            <a:avLst/>
          </a:prstGeom>
        </p:spPr>
      </p:pic>
    </p:spTree>
    <p:extLst>
      <p:ext uri="{BB962C8B-B14F-4D97-AF65-F5344CB8AC3E}">
        <p14:creationId xmlns:p14="http://schemas.microsoft.com/office/powerpoint/2010/main" val="469243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AB929973-C471-C225-A4D1-5F382181A433}"/>
            </a:ext>
          </a:extLst>
        </p:cNvPr>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thank you message on a wood stand&#10;&#10;Description automatically generated">
            <a:extLst>
              <a:ext uri="{FF2B5EF4-FFF2-40B4-BE49-F238E27FC236}">
                <a16:creationId xmlns:a16="http://schemas.microsoft.com/office/drawing/2014/main" id="{DB1E7E53-60A2-9D2E-C071-E3449E3760FC}"/>
              </a:ext>
            </a:extLst>
          </p:cNvPr>
          <p:cNvPicPr>
            <a:picLocks noChangeAspect="1"/>
          </p:cNvPicPr>
          <p:nvPr/>
        </p:nvPicPr>
        <p:blipFill>
          <a:blip r:embed="rId2">
            <a:alphaModFix amt="5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9696" b="6034"/>
          <a:stretch/>
        </p:blipFill>
        <p:spPr>
          <a:xfrm>
            <a:off x="20" y="1"/>
            <a:ext cx="12191980" cy="6857999"/>
          </a:xfrm>
          <a:prstGeom prst="rect">
            <a:avLst/>
          </a:prstGeom>
        </p:spPr>
      </p:pic>
      <p:sp>
        <p:nvSpPr>
          <p:cNvPr id="2" name="Title 1">
            <a:extLst>
              <a:ext uri="{FF2B5EF4-FFF2-40B4-BE49-F238E27FC236}">
                <a16:creationId xmlns:a16="http://schemas.microsoft.com/office/drawing/2014/main" id="{F1E9C390-430D-ABE3-CF67-392C81CECE0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5.1  Commits</a:t>
            </a:r>
          </a:p>
        </p:txBody>
      </p:sp>
      <p:sp>
        <p:nvSpPr>
          <p:cNvPr id="9" name="TextBox 8">
            <a:extLst>
              <a:ext uri="{FF2B5EF4-FFF2-40B4-BE49-F238E27FC236}">
                <a16:creationId xmlns:a16="http://schemas.microsoft.com/office/drawing/2014/main" id="{566864AE-5A3E-C3C4-A405-E6F1F80700ED}"/>
              </a:ext>
            </a:extLst>
          </p:cNvPr>
          <p:cNvSpPr txBox="1"/>
          <p:nvPr/>
        </p:nvSpPr>
        <p:spPr>
          <a:xfrm>
            <a:off x="1524000" y="4159404"/>
            <a:ext cx="9144000" cy="1098395"/>
          </a:xfrm>
          <a:prstGeom prst="rect">
            <a:avLst/>
          </a:prstGeom>
        </p:spPr>
        <p:txBody>
          <a:bodyPr vert="horz" lIns="91440" tIns="45720" rIns="91440" bIns="45720" rtlCol="0">
            <a:normAutofit/>
          </a:bodyPr>
          <a:lstStyle/>
          <a:p>
            <a:pPr algn="ctr">
              <a:lnSpc>
                <a:spcPct val="90000"/>
              </a:lnSpc>
              <a:spcBef>
                <a:spcPts val="1000"/>
              </a:spcBef>
            </a:pPr>
            <a:r>
              <a:rPr lang="en-US" sz="2400">
                <a:solidFill>
                  <a:srgbClr val="FFFFFF"/>
                </a:solidFill>
                <a:effectLst/>
              </a:rPr>
              <a:t>Remote Github Repo: </a:t>
            </a:r>
            <a:r>
              <a:rPr lang="en-US" sz="2400">
                <a:solidFill>
                  <a:srgbClr val="FFFFFF"/>
                </a:solidFill>
                <a:effectLst/>
                <a:hlinkClick r:id="rId4"/>
              </a:rPr>
              <a:t>https://github.com/magnemint/Monkey-MLM/commits/main/</a:t>
            </a:r>
            <a:endParaRPr lang="en-US" sz="2400">
              <a:solidFill>
                <a:srgbClr val="FFFFFF"/>
              </a:solidFill>
              <a:effectLst/>
            </a:endParaRPr>
          </a:p>
        </p:txBody>
      </p:sp>
      <p:sp>
        <p:nvSpPr>
          <p:cNvPr id="4" name="Rectangle 3">
            <a:extLst>
              <a:ext uri="{FF2B5EF4-FFF2-40B4-BE49-F238E27FC236}">
                <a16:creationId xmlns:a16="http://schemas.microsoft.com/office/drawing/2014/main" id="{8A3B05A9-97A1-A9EA-033E-5D9BDB6AF11C}"/>
              </a:ext>
            </a:extLst>
          </p:cNvPr>
          <p:cNvSpPr/>
          <p:nvPr/>
        </p:nvSpPr>
        <p:spPr>
          <a:xfrm>
            <a:off x="3938751" y="3153103"/>
            <a:ext cx="1074683" cy="725214"/>
          </a:xfrm>
          <a:prstGeom prst="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588994123"/>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90EC70-4772-6EC1-BF4F-636CA2EDCC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7EC1F4-94E3-533F-6C6E-CD533507B95D}"/>
              </a:ext>
            </a:extLst>
          </p:cNvPr>
          <p:cNvSpPr>
            <a:spLocks noGrp="1"/>
          </p:cNvSpPr>
          <p:nvPr>
            <p:ph type="title"/>
          </p:nvPr>
        </p:nvSpPr>
        <p:spPr>
          <a:xfrm>
            <a:off x="838200" y="365125"/>
            <a:ext cx="11693204" cy="1325563"/>
          </a:xfrm>
        </p:spPr>
        <p:txBody>
          <a:bodyPr/>
          <a:lstStyle/>
          <a:p>
            <a:r>
              <a:rPr lang="en-AU" dirty="0"/>
              <a:t>1.1.2   </a:t>
            </a:r>
            <a:r>
              <a:rPr lang="en-AU" dirty="0">
                <a:solidFill>
                  <a:srgbClr val="000000"/>
                </a:solidFill>
                <a:effectLst/>
                <a:latin typeface="Helvetica" pitchFamily="2" charset="0"/>
              </a:rPr>
              <a:t>The list of names (</a:t>
            </a:r>
            <a:r>
              <a:rPr lang="en-AU" dirty="0" err="1">
                <a:solidFill>
                  <a:srgbClr val="000000"/>
                </a:solidFill>
                <a:effectLst/>
                <a:latin typeface="Helvetica" pitchFamily="2" charset="0"/>
              </a:rPr>
              <a:t>cont</a:t>
            </a:r>
            <a:r>
              <a:rPr lang="en-AU" dirty="0">
                <a:solidFill>
                  <a:srgbClr val="000000"/>
                </a:solidFill>
                <a:effectLst/>
                <a:latin typeface="Helvetica" pitchFamily="2" charset="0"/>
              </a:rPr>
              <a:t>)</a:t>
            </a:r>
            <a:endParaRPr lang="en-AU" dirty="0"/>
          </a:p>
        </p:txBody>
      </p:sp>
      <p:sp>
        <p:nvSpPr>
          <p:cNvPr id="3" name="Content Placeholder 2">
            <a:extLst>
              <a:ext uri="{FF2B5EF4-FFF2-40B4-BE49-F238E27FC236}">
                <a16:creationId xmlns:a16="http://schemas.microsoft.com/office/drawing/2014/main" id="{CFF8EA3B-F4E5-287B-3CE1-D10F43FEE980}"/>
              </a:ext>
            </a:extLst>
          </p:cNvPr>
          <p:cNvSpPr>
            <a:spLocks noGrp="1"/>
          </p:cNvSpPr>
          <p:nvPr>
            <p:ph idx="1"/>
          </p:nvPr>
        </p:nvSpPr>
        <p:spPr/>
        <p:txBody>
          <a:bodyPr>
            <a:normAutofit/>
          </a:bodyPr>
          <a:lstStyle/>
          <a:p>
            <a:r>
              <a:rPr lang="en-AU" sz="2000" dirty="0"/>
              <a:t>However, this code doesn’t consider if there are multiple shortest, or longest, names of the same length. We can fix this by removing the key and changing the way we find the longest and shortness entries (names).</a:t>
            </a:r>
          </a:p>
        </p:txBody>
      </p:sp>
      <p:sp>
        <p:nvSpPr>
          <p:cNvPr id="4" name="Rectangle 3">
            <a:extLst>
              <a:ext uri="{FF2B5EF4-FFF2-40B4-BE49-F238E27FC236}">
                <a16:creationId xmlns:a16="http://schemas.microsoft.com/office/drawing/2014/main" id="{F8BBAE7F-F017-0208-131F-EAB970CA82BF}"/>
              </a:ext>
            </a:extLst>
          </p:cNvPr>
          <p:cNvSpPr/>
          <p:nvPr/>
        </p:nvSpPr>
        <p:spPr>
          <a:xfrm>
            <a:off x="838200" y="742950"/>
            <a:ext cx="137160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A computer screen shot of a program&#10;&#10;Description automatically generated">
            <a:extLst>
              <a:ext uri="{FF2B5EF4-FFF2-40B4-BE49-F238E27FC236}">
                <a16:creationId xmlns:a16="http://schemas.microsoft.com/office/drawing/2014/main" id="{1C59184D-F54C-94BB-BCD0-985526A9EA3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959" b="89938" l="7143" r="89991">
                        <a14:foregroundMark x1="7143" y1="19713" x2="9258" y2="46304"/>
                        <a14:foregroundMark x1="8694" y1="67762" x2="14145" y2="59138"/>
                        <a14:foregroundMark x1="28289" y1="43224" x2="39709" y2="42916"/>
                        <a14:foregroundMark x1="39709" y1="42916" x2="57002" y2="42916"/>
                        <a14:foregroundMark x1="74248" y1="35626" x2="83130" y2="77207"/>
                        <a14:foregroundMark x1="83130" y1="77207" x2="83177" y2="77207"/>
                        <a14:foregroundMark x1="86137" y1="62218" x2="72697" y2="48768"/>
                        <a14:foregroundMark x1="72697" y1="48768" x2="55639" y2="43018"/>
                        <a14:foregroundMark x1="55639" y1="43018" x2="48731" y2="46509"/>
                        <a14:foregroundMark x1="48731" y1="46509" x2="44690" y2="59446"/>
                        <a14:foregroundMark x1="44690" y1="59446" x2="49718" y2="68891"/>
                        <a14:foregroundMark x1="49718" y1="68891" x2="63064" y2="68789"/>
                        <a14:foregroundMark x1="63064" y1="68789" x2="68186" y2="64682"/>
                        <a14:foregroundMark x1="21852" y1="28542" x2="22415" y2="42094"/>
                        <a14:foregroundMark x1="22415" y1="42094" x2="15461" y2="55852"/>
                        <a14:foregroundMark x1="15461" y1="55852" x2="23684" y2="69405"/>
                        <a14:foregroundMark x1="23684" y1="69405" x2="28008" y2="70123"/>
                        <a14:foregroundMark x1="12594" y1="36550" x2="31297" y2="29569"/>
                        <a14:foregroundMark x1="31297" y1="29569" x2="70207" y2="25770"/>
                        <a14:foregroundMark x1="70207" y1="25770" x2="76316" y2="27721"/>
                        <a14:foregroundMark x1="76316" y1="27721" x2="82425" y2="40862"/>
                        <a14:foregroundMark x1="82425" y1="40862" x2="84868" y2="55441"/>
                        <a14:foregroundMark x1="84868" y1="55441" x2="80874" y2="71663"/>
                        <a14:foregroundMark x1="80874" y1="71663" x2="75188" y2="77310"/>
                        <a14:foregroundMark x1="75188" y1="77310" x2="34868" y2="74127"/>
                        <a14:foregroundMark x1="7143" y1="17248" x2="35714" y2="14784"/>
                        <a14:foregroundMark x1="35714" y1="14784" x2="42998" y2="14784"/>
                      </a14:backgroundRemoval>
                    </a14:imgEffect>
                  </a14:imgLayer>
                </a14:imgProps>
              </a:ext>
              <a:ext uri="{28A0092B-C50C-407E-A947-70E740481C1C}">
                <a14:useLocalDpi xmlns:a14="http://schemas.microsoft.com/office/drawing/2010/main" val="0"/>
              </a:ext>
            </a:extLst>
          </a:blip>
          <a:stretch>
            <a:fillRect/>
          </a:stretch>
        </p:blipFill>
        <p:spPr>
          <a:xfrm>
            <a:off x="2209800" y="2754420"/>
            <a:ext cx="7772400" cy="3557480"/>
          </a:xfrm>
          <a:prstGeom prst="rect">
            <a:avLst/>
          </a:prstGeom>
          <a:effectLst>
            <a:outerShdw blurRad="330200" dist="38100" sx="103000" sy="103000" algn="ctr" rotWithShape="0">
              <a:srgbClr val="000000">
                <a:alpha val="25000"/>
              </a:srgbClr>
            </a:outerShdw>
          </a:effectLst>
        </p:spPr>
      </p:pic>
    </p:spTree>
    <p:extLst>
      <p:ext uri="{BB962C8B-B14F-4D97-AF65-F5344CB8AC3E}">
        <p14:creationId xmlns:p14="http://schemas.microsoft.com/office/powerpoint/2010/main" val="354499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3ADA4-25B8-8CEE-BC41-3A1F1D3E1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048057-B256-2DA4-90FA-1B22E1573A6C}"/>
              </a:ext>
            </a:extLst>
          </p:cNvPr>
          <p:cNvSpPr>
            <a:spLocks noGrp="1"/>
          </p:cNvSpPr>
          <p:nvPr>
            <p:ph type="title"/>
          </p:nvPr>
        </p:nvSpPr>
        <p:spPr>
          <a:xfrm>
            <a:off x="838200" y="365125"/>
            <a:ext cx="11693204" cy="1325563"/>
          </a:xfrm>
        </p:spPr>
        <p:txBody>
          <a:bodyPr/>
          <a:lstStyle/>
          <a:p>
            <a:r>
              <a:rPr lang="en-AU" dirty="0"/>
              <a:t>1.1.3   </a:t>
            </a:r>
            <a:r>
              <a:rPr lang="en-AU" dirty="0">
                <a:solidFill>
                  <a:srgbClr val="000000"/>
                </a:solidFill>
                <a:effectLst/>
                <a:latin typeface="Helvetica" pitchFamily="2" charset="0"/>
              </a:rPr>
              <a:t>The list of names (</a:t>
            </a:r>
            <a:r>
              <a:rPr lang="en-AU" dirty="0" err="1">
                <a:solidFill>
                  <a:srgbClr val="000000"/>
                </a:solidFill>
                <a:effectLst/>
                <a:latin typeface="Helvetica" pitchFamily="2" charset="0"/>
              </a:rPr>
              <a:t>cont</a:t>
            </a:r>
            <a:r>
              <a:rPr lang="en-AU" dirty="0">
                <a:solidFill>
                  <a:srgbClr val="000000"/>
                </a:solidFill>
                <a:effectLst/>
                <a:latin typeface="Helvetica" pitchFamily="2" charset="0"/>
              </a:rPr>
              <a:t>)</a:t>
            </a:r>
            <a:endParaRPr lang="en-AU" dirty="0"/>
          </a:p>
        </p:txBody>
      </p:sp>
      <p:sp>
        <p:nvSpPr>
          <p:cNvPr id="3" name="Content Placeholder 2">
            <a:extLst>
              <a:ext uri="{FF2B5EF4-FFF2-40B4-BE49-F238E27FC236}">
                <a16:creationId xmlns:a16="http://schemas.microsoft.com/office/drawing/2014/main" id="{F82CCB2C-5B55-7AC3-91D3-B7E6DF9DBDB3}"/>
              </a:ext>
            </a:extLst>
          </p:cNvPr>
          <p:cNvSpPr>
            <a:spLocks noGrp="1"/>
          </p:cNvSpPr>
          <p:nvPr>
            <p:ph idx="1"/>
          </p:nvPr>
        </p:nvSpPr>
        <p:spPr/>
        <p:txBody>
          <a:bodyPr>
            <a:normAutofit/>
          </a:bodyPr>
          <a:lstStyle/>
          <a:p>
            <a:pPr marL="0" indent="0">
              <a:buNone/>
            </a:pPr>
            <a:r>
              <a:rPr lang="en-AU" sz="2000" dirty="0"/>
              <a:t>The result of running that code is as follows:</a:t>
            </a:r>
          </a:p>
          <a:p>
            <a:r>
              <a:rPr lang="en-AU" sz="2000" dirty="0"/>
              <a:t>The longest names are Muhammadibrahim, Muhammadmustafa and the shortest names are An, Jo, Bo, Zo, Vy, Eh, Vi, Mi, Io, Kc, Ty, Fe, Ma, My, Sa, Ky, Lo, Lu, Mj, Tu, Xi, Bo, Ty, Om, Aj, Cy, Oz, Jj, Ky, An, Rj, Tj, Md, Jr, Al, Eh, Cj, Yi, Kc, Dj, Mj, Ra, Jc, Jd, Kj, Ed, Sy, Yu, Ej, Ry, Jw, Jp, Jt, Ki, Lj, Ao, Do, Jo, Ku, Vu, Zo, Zy, Jb, La, Qi.</a:t>
            </a:r>
          </a:p>
        </p:txBody>
      </p:sp>
      <p:sp>
        <p:nvSpPr>
          <p:cNvPr id="4" name="Rectangle 3">
            <a:extLst>
              <a:ext uri="{FF2B5EF4-FFF2-40B4-BE49-F238E27FC236}">
                <a16:creationId xmlns:a16="http://schemas.microsoft.com/office/drawing/2014/main" id="{CBE7561D-FD13-2F89-B608-3722E2FDC0DD}"/>
              </a:ext>
            </a:extLst>
          </p:cNvPr>
          <p:cNvSpPr/>
          <p:nvPr/>
        </p:nvSpPr>
        <p:spPr>
          <a:xfrm>
            <a:off x="838200" y="742950"/>
            <a:ext cx="1371600"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6" name="Picture 5" descr="A black screen with blue and yellow text&#10;&#10;Description automatically generated">
            <a:extLst>
              <a:ext uri="{FF2B5EF4-FFF2-40B4-BE49-F238E27FC236}">
                <a16:creationId xmlns:a16="http://schemas.microsoft.com/office/drawing/2014/main" id="{0DA1B0FB-26E6-03BC-67CD-342BFE43852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7002" r="94126">
                        <a14:foregroundMark x1="7707" y1="28281" x2="7002" y2="60156"/>
                        <a14:foregroundMark x1="92998" y1="24688" x2="94126" y2="73125"/>
                      </a14:backgroundRemoval>
                    </a14:imgEffect>
                  </a14:imgLayer>
                </a14:imgProps>
              </a:ext>
              <a:ext uri="{28A0092B-C50C-407E-A947-70E740481C1C}">
                <a14:useLocalDpi xmlns:a14="http://schemas.microsoft.com/office/drawing/2010/main" val="0"/>
              </a:ext>
            </a:extLst>
          </a:blip>
          <a:stretch>
            <a:fillRect/>
          </a:stretch>
        </p:blipFill>
        <p:spPr>
          <a:xfrm>
            <a:off x="1311391" y="3614916"/>
            <a:ext cx="9569217" cy="2877959"/>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275488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08ADD7-867D-B01C-B53D-6B5EE8CA2F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B81A78-2652-1B6E-643E-4F2BAAF290EA}"/>
              </a:ext>
            </a:extLst>
          </p:cNvPr>
          <p:cNvSpPr>
            <a:spLocks noGrp="1"/>
          </p:cNvSpPr>
          <p:nvPr>
            <p:ph type="title"/>
          </p:nvPr>
        </p:nvSpPr>
        <p:spPr/>
        <p:txBody>
          <a:bodyPr/>
          <a:lstStyle/>
          <a:p>
            <a:r>
              <a:rPr lang="en-AU" dirty="0"/>
              <a:t>1.2   </a:t>
            </a:r>
            <a:r>
              <a:rPr lang="en-AU" dirty="0">
                <a:solidFill>
                  <a:srgbClr val="000000"/>
                </a:solidFill>
                <a:effectLst/>
                <a:latin typeface="Helvetica" pitchFamily="2" charset="0"/>
              </a:rPr>
              <a:t>Preparation for trainin</a:t>
            </a:r>
            <a:r>
              <a:rPr lang="en-AU" dirty="0">
                <a:solidFill>
                  <a:srgbClr val="000000"/>
                </a:solidFill>
                <a:latin typeface="Helvetica" pitchFamily="2" charset="0"/>
              </a:rPr>
              <a:t>g</a:t>
            </a:r>
            <a:endParaRPr lang="en-AU" dirty="0"/>
          </a:p>
        </p:txBody>
      </p:sp>
      <p:sp>
        <p:nvSpPr>
          <p:cNvPr id="3" name="Content Placeholder 2">
            <a:extLst>
              <a:ext uri="{FF2B5EF4-FFF2-40B4-BE49-F238E27FC236}">
                <a16:creationId xmlns:a16="http://schemas.microsoft.com/office/drawing/2014/main" id="{8DAAFD17-573A-E3C5-1813-17E076621058}"/>
              </a:ext>
            </a:extLst>
          </p:cNvPr>
          <p:cNvSpPr>
            <a:spLocks noGrp="1"/>
          </p:cNvSpPr>
          <p:nvPr>
            <p:ph idx="1"/>
          </p:nvPr>
        </p:nvSpPr>
        <p:spPr>
          <a:xfrm>
            <a:off x="838200" y="1825625"/>
            <a:ext cx="4949283" cy="4351338"/>
          </a:xfrm>
        </p:spPr>
        <p:txBody>
          <a:bodyPr>
            <a:normAutofit fontScale="92500" lnSpcReduction="20000"/>
          </a:bodyPr>
          <a:lstStyle/>
          <a:p>
            <a:r>
              <a:rPr lang="en-AU" sz="2000" dirty="0"/>
              <a:t>To segment the name into pairs of characters containing the current letter and the following letter, we can use the character’s </a:t>
            </a:r>
            <a:r>
              <a:rPr lang="en-AU" sz="2000" i="1" dirty="0"/>
              <a:t>index</a:t>
            </a:r>
            <a:r>
              <a:rPr lang="en-AU" sz="2000" dirty="0"/>
              <a:t> in the list. First, we convert the name into a </a:t>
            </a:r>
            <a:r>
              <a:rPr lang="en-AU" sz="2000" i="1" dirty="0"/>
              <a:t>list</a:t>
            </a:r>
            <a:r>
              <a:rPr lang="en-AU" sz="2000" dirty="0"/>
              <a:t> of characters, then we use a </a:t>
            </a:r>
            <a:r>
              <a:rPr lang="en-AU" sz="2000" i="1" dirty="0"/>
              <a:t>for</a:t>
            </a:r>
            <a:r>
              <a:rPr lang="en-AU" sz="2000" dirty="0"/>
              <a:t> loop to iterate over the indices of the characters.</a:t>
            </a:r>
          </a:p>
          <a:p>
            <a:r>
              <a:rPr lang="en-AU" sz="2000" dirty="0"/>
              <a:t>For each index </a:t>
            </a:r>
            <a:r>
              <a:rPr lang="en-AU" sz="2000" i="1" dirty="0" err="1"/>
              <a:t>i</a:t>
            </a:r>
            <a:r>
              <a:rPr lang="en-AU" sz="2000" dirty="0"/>
              <a:t>, we take the current character </a:t>
            </a:r>
            <a:r>
              <a:rPr lang="en-AU" sz="2000" i="1" dirty="0"/>
              <a:t>name[</a:t>
            </a:r>
            <a:r>
              <a:rPr lang="en-AU" sz="2000" i="1" dirty="0" err="1"/>
              <a:t>i</a:t>
            </a:r>
            <a:r>
              <a:rPr lang="en-AU" sz="2000" i="1" dirty="0"/>
              <a:t>]</a:t>
            </a:r>
            <a:r>
              <a:rPr lang="en-AU" sz="2000" dirty="0"/>
              <a:t> and pair it with the next character </a:t>
            </a:r>
            <a:r>
              <a:rPr lang="en-AU" sz="2000" i="1" dirty="0"/>
              <a:t>name[i+1]</a:t>
            </a:r>
            <a:r>
              <a:rPr lang="en-AU" sz="2000" dirty="0"/>
              <a:t>. The loop runs until the second-last index, ensuring that there's always a next character to pair with the current one. The pairs are then stored in a list. We can also use the </a:t>
            </a:r>
            <a:r>
              <a:rPr lang="en-AU" sz="2000" i="1" dirty="0"/>
              <a:t>index</a:t>
            </a:r>
            <a:r>
              <a:rPr lang="en-AU" sz="2000" dirty="0"/>
              <a:t> to get the first and last letter. The returned value is a </a:t>
            </a:r>
            <a:r>
              <a:rPr lang="en-AU" sz="2000" i="1" dirty="0"/>
              <a:t>dictionary</a:t>
            </a:r>
            <a:r>
              <a:rPr lang="en-AU" sz="2000" dirty="0"/>
              <a:t>.</a:t>
            </a:r>
          </a:p>
          <a:p>
            <a:r>
              <a:rPr lang="en-AU" sz="2000" dirty="0"/>
              <a:t>Error handling has also been added in case an empty string is given</a:t>
            </a:r>
          </a:p>
        </p:txBody>
      </p:sp>
      <p:sp>
        <p:nvSpPr>
          <p:cNvPr id="4" name="Rectangle 3">
            <a:extLst>
              <a:ext uri="{FF2B5EF4-FFF2-40B4-BE49-F238E27FC236}">
                <a16:creationId xmlns:a16="http://schemas.microsoft.com/office/drawing/2014/main" id="{E633255D-9962-03FD-4D42-80D424DFCAA6}"/>
              </a:ext>
            </a:extLst>
          </p:cNvPr>
          <p:cNvSpPr/>
          <p:nvPr/>
        </p:nvSpPr>
        <p:spPr>
          <a:xfrm>
            <a:off x="838200" y="742950"/>
            <a:ext cx="904875"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8" name="Picture 17" descr="A computer screen shot of a computer code&#10;&#10;Description automatically generated">
            <a:extLst>
              <a:ext uri="{FF2B5EF4-FFF2-40B4-BE49-F238E27FC236}">
                <a16:creationId xmlns:a16="http://schemas.microsoft.com/office/drawing/2014/main" id="{5E2AB308-F6EF-0860-1C98-9281CD878B85}"/>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61" b="89841" l="7765" r="90530">
                        <a14:foregroundMark x1="7828" y1="28685" x2="7828" y2="29980"/>
                        <a14:foregroundMark x1="90530" y1="25100" x2="90530" y2="27689"/>
                      </a14:backgroundRemoval>
                    </a14:imgEffect>
                  </a14:imgLayer>
                </a14:imgProps>
              </a:ext>
              <a:ext uri="{28A0092B-C50C-407E-A947-70E740481C1C}">
                <a14:useLocalDpi xmlns:a14="http://schemas.microsoft.com/office/drawing/2010/main" val="0"/>
              </a:ext>
            </a:extLst>
          </a:blip>
          <a:stretch>
            <a:fillRect/>
          </a:stretch>
        </p:blipFill>
        <p:spPr>
          <a:xfrm>
            <a:off x="5880100" y="1925028"/>
            <a:ext cx="5969000" cy="3783381"/>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052213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29898D-3B9B-2665-816D-847FBDAE96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4768C0-41E9-48BA-06D1-1FA85413C566}"/>
              </a:ext>
            </a:extLst>
          </p:cNvPr>
          <p:cNvSpPr>
            <a:spLocks noGrp="1"/>
          </p:cNvSpPr>
          <p:nvPr>
            <p:ph type="title"/>
          </p:nvPr>
        </p:nvSpPr>
        <p:spPr>
          <a:xfrm>
            <a:off x="481013" y="3752849"/>
            <a:ext cx="5131117" cy="2452687"/>
          </a:xfrm>
        </p:spPr>
        <p:txBody>
          <a:bodyPr anchor="ctr">
            <a:normAutofit/>
          </a:bodyPr>
          <a:lstStyle/>
          <a:p>
            <a:r>
              <a:rPr lang="en-AU" sz="3600" dirty="0"/>
              <a:t>1.3.1   The statistics  </a:t>
            </a:r>
          </a:p>
        </p:txBody>
      </p:sp>
      <p:sp>
        <p:nvSpPr>
          <p:cNvPr id="3" name="Content Placeholder 2">
            <a:extLst>
              <a:ext uri="{FF2B5EF4-FFF2-40B4-BE49-F238E27FC236}">
                <a16:creationId xmlns:a16="http://schemas.microsoft.com/office/drawing/2014/main" id="{4CE192A1-9875-2BED-5893-A3BE8FBD0449}"/>
              </a:ext>
            </a:extLst>
          </p:cNvPr>
          <p:cNvSpPr>
            <a:spLocks noGrp="1"/>
          </p:cNvSpPr>
          <p:nvPr>
            <p:ph idx="1"/>
          </p:nvPr>
        </p:nvSpPr>
        <p:spPr>
          <a:xfrm>
            <a:off x="4223982" y="3752850"/>
            <a:ext cx="7487005" cy="2452687"/>
          </a:xfrm>
        </p:spPr>
        <p:txBody>
          <a:bodyPr anchor="ctr">
            <a:normAutofit/>
          </a:bodyPr>
          <a:lstStyle/>
          <a:p>
            <a:r>
              <a:rPr lang="en-AU" sz="1700" dirty="0"/>
              <a:t>To write the frequency of </a:t>
            </a:r>
            <a:r>
              <a:rPr lang="en-AU" sz="1700" dirty="0" err="1"/>
              <a:t>wcletter</a:t>
            </a:r>
            <a:r>
              <a:rPr lang="en-AU" sz="1700" dirty="0"/>
              <a:t> pairs to a </a:t>
            </a:r>
            <a:r>
              <a:rPr lang="en-AU" sz="1700" i="1" dirty="0"/>
              <a:t>text file</a:t>
            </a:r>
            <a:r>
              <a:rPr lang="en-AU" sz="1700" dirty="0"/>
              <a:t>, sorted by their occurrence in descending order, we first need to sort the </a:t>
            </a:r>
            <a:r>
              <a:rPr lang="en-AU" sz="1700" b="1" dirty="0"/>
              <a:t>pair_counts </a:t>
            </a:r>
            <a:r>
              <a:rPr lang="en-AU" sz="1700" i="1" dirty="0"/>
              <a:t>dictionary</a:t>
            </a:r>
            <a:r>
              <a:rPr lang="en-AU" sz="1700" dirty="0"/>
              <a:t> by the frequency values. Using Python’s </a:t>
            </a:r>
            <a:r>
              <a:rPr lang="en-AU" sz="1700" i="1" dirty="0"/>
              <a:t>sorted</a:t>
            </a:r>
            <a:r>
              <a:rPr lang="en-AU" sz="1700" dirty="0"/>
              <a:t> function, we sort the items of the </a:t>
            </a:r>
            <a:r>
              <a:rPr lang="en-AU" sz="1700" i="1" dirty="0"/>
              <a:t>dictionary</a:t>
            </a:r>
            <a:r>
              <a:rPr lang="en-AU" sz="1700" dirty="0"/>
              <a:t>, specifying the sorting key as the frequency and setting the reverse parameter to </a:t>
            </a:r>
            <a:r>
              <a:rPr lang="en-AU" sz="1700" i="1" dirty="0"/>
              <a:t>True</a:t>
            </a:r>
            <a:r>
              <a:rPr lang="en-AU" sz="1700" dirty="0"/>
              <a:t> to ensure a descending order. Once sorted, we open the </a:t>
            </a:r>
            <a:r>
              <a:rPr lang="en-AU" sz="1700" i="1" dirty="0"/>
              <a:t>file</a:t>
            </a:r>
            <a:r>
              <a:rPr lang="en-AU" sz="1700" dirty="0"/>
              <a:t> in write mode and iterate over the sorted pairs. For each pair and its frequency, we format the output and write it to the </a:t>
            </a:r>
            <a:r>
              <a:rPr lang="en-AU" sz="1700" i="1" dirty="0"/>
              <a:t>file</a:t>
            </a:r>
            <a:r>
              <a:rPr lang="en-AU" sz="1700" dirty="0"/>
              <a:t>. This method allows us to capture and review the most common letter pairs at the top of the </a:t>
            </a:r>
            <a:r>
              <a:rPr lang="en-AU" sz="1700" i="1" dirty="0"/>
              <a:t>file</a:t>
            </a:r>
            <a:r>
              <a:rPr lang="en-AU" sz="1700" dirty="0"/>
              <a:t>, clearly reflecting their frequencies.</a:t>
            </a:r>
          </a:p>
        </p:txBody>
      </p:sp>
      <p:sp>
        <p:nvSpPr>
          <p:cNvPr id="4" name="Rectangle 3">
            <a:extLst>
              <a:ext uri="{FF2B5EF4-FFF2-40B4-BE49-F238E27FC236}">
                <a16:creationId xmlns:a16="http://schemas.microsoft.com/office/drawing/2014/main" id="{DCEBC889-2816-14BB-0001-E183341CFFE3}"/>
              </a:ext>
            </a:extLst>
          </p:cNvPr>
          <p:cNvSpPr/>
          <p:nvPr/>
        </p:nvSpPr>
        <p:spPr>
          <a:xfrm>
            <a:off x="481013" y="4694394"/>
            <a:ext cx="1111813"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descr="A computer code on a black background&#10;&#10;Description automatically generated">
            <a:extLst>
              <a:ext uri="{FF2B5EF4-FFF2-40B4-BE49-F238E27FC236}">
                <a16:creationId xmlns:a16="http://schemas.microsoft.com/office/drawing/2014/main" id="{598D6BDF-B709-5A5C-D13C-5257116972F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57" b="89785" l="7184" r="90460">
                        <a14:foregroundMark x1="8448" y1="54480" x2="8103" y2="38710"/>
                        <a14:foregroundMark x1="7241" y1="53405" x2="28448" y2="32079"/>
                        <a14:foregroundMark x1="90460" y1="45699" x2="90460" y2="67025"/>
                      </a14:backgroundRemoval>
                    </a14:imgEffect>
                  </a14:imgLayer>
                </a14:imgProps>
              </a:ext>
              <a:ext uri="{28A0092B-C50C-407E-A947-70E740481C1C}">
                <a14:useLocalDpi xmlns:a14="http://schemas.microsoft.com/office/drawing/2010/main" val="0"/>
              </a:ext>
            </a:extLst>
          </a:blip>
          <a:stretch>
            <a:fillRect/>
          </a:stretch>
        </p:blipFill>
        <p:spPr>
          <a:xfrm>
            <a:off x="1" y="0"/>
            <a:ext cx="12192000" cy="3931514"/>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19120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BB01F8-669A-0BED-838F-9844D092032F}"/>
            </a:ext>
          </a:extLst>
        </p:cNvPr>
        <p:cNvGrpSpPr/>
        <p:nvPr/>
      </p:nvGrpSpPr>
      <p:grpSpPr>
        <a:xfrm>
          <a:off x="0" y="0"/>
          <a:ext cx="0" cy="0"/>
          <a:chOff x="0" y="0"/>
          <a:chExt cx="0" cy="0"/>
        </a:xfrm>
      </p:grpSpPr>
      <p:pic>
        <p:nvPicPr>
          <p:cNvPr id="6" name="Picture 5" descr="A computer code on a black background&#10;&#10;Description automatically generated">
            <a:extLst>
              <a:ext uri="{FF2B5EF4-FFF2-40B4-BE49-F238E27FC236}">
                <a16:creationId xmlns:a16="http://schemas.microsoft.com/office/drawing/2014/main" id="{05BF7751-D44E-F010-9D98-4AF60F016AF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857" b="89785" l="8391" r="91092">
                        <a14:foregroundMark x1="8563" y1="35663" x2="8448" y2="56631"/>
                        <a14:foregroundMark x1="91092" y1="36559" x2="90805" y2="72760"/>
                      </a14:backgroundRemoval>
                    </a14:imgEffect>
                  </a14:imgLayer>
                </a14:imgProps>
              </a:ext>
              <a:ext uri="{28A0092B-C50C-407E-A947-70E740481C1C}">
                <a14:useLocalDpi xmlns:a14="http://schemas.microsoft.com/office/drawing/2010/main" val="0"/>
              </a:ext>
            </a:extLst>
          </a:blip>
          <a:stretch>
            <a:fillRect/>
          </a:stretch>
        </p:blipFill>
        <p:spPr>
          <a:xfrm>
            <a:off x="0" y="11907"/>
            <a:ext cx="12191999" cy="3909847"/>
          </a:xfrm>
          <a:prstGeom prst="rect">
            <a:avLst/>
          </a:prstGeom>
          <a:effectLst>
            <a:outerShdw blurRad="203200" dist="38100" sx="103000" sy="103000" algn="ctr" rotWithShape="0">
              <a:srgbClr val="000000">
                <a:alpha val="25000"/>
              </a:srgbClr>
            </a:outerShdw>
          </a:effectLst>
        </p:spPr>
      </p:pic>
      <p:sp>
        <p:nvSpPr>
          <p:cNvPr id="2" name="Title 1">
            <a:extLst>
              <a:ext uri="{FF2B5EF4-FFF2-40B4-BE49-F238E27FC236}">
                <a16:creationId xmlns:a16="http://schemas.microsoft.com/office/drawing/2014/main" id="{179F837B-A02D-47A9-9495-E3F8185E817F}"/>
              </a:ext>
            </a:extLst>
          </p:cNvPr>
          <p:cNvSpPr>
            <a:spLocks noGrp="1"/>
          </p:cNvSpPr>
          <p:nvPr>
            <p:ph type="title"/>
          </p:nvPr>
        </p:nvSpPr>
        <p:spPr>
          <a:xfrm>
            <a:off x="481013" y="4136702"/>
            <a:ext cx="3862387" cy="1853887"/>
          </a:xfrm>
        </p:spPr>
        <p:txBody>
          <a:bodyPr anchor="ctr">
            <a:normAutofit/>
          </a:bodyPr>
          <a:lstStyle/>
          <a:p>
            <a:pPr algn="ctr"/>
            <a:r>
              <a:rPr lang="en-AU" sz="3600" dirty="0"/>
              <a:t>1.3.2   The statistics</a:t>
            </a:r>
            <a:br>
              <a:rPr lang="en-AU" sz="3600" dirty="0"/>
            </a:br>
            <a:r>
              <a:rPr lang="en-AU" sz="3600" dirty="0"/>
              <a:t>(</a:t>
            </a:r>
            <a:r>
              <a:rPr lang="en-AU" sz="3600" dirty="0" err="1"/>
              <a:t>cont</a:t>
            </a:r>
            <a:r>
              <a:rPr lang="en-AU" sz="3600" dirty="0"/>
              <a:t>)  </a:t>
            </a:r>
          </a:p>
        </p:txBody>
      </p:sp>
      <p:sp>
        <p:nvSpPr>
          <p:cNvPr id="3" name="Content Placeholder 2">
            <a:extLst>
              <a:ext uri="{FF2B5EF4-FFF2-40B4-BE49-F238E27FC236}">
                <a16:creationId xmlns:a16="http://schemas.microsoft.com/office/drawing/2014/main" id="{27F4FE99-95AE-1C35-3511-D87DBB75E7E0}"/>
              </a:ext>
            </a:extLst>
          </p:cNvPr>
          <p:cNvSpPr>
            <a:spLocks noGrp="1"/>
          </p:cNvSpPr>
          <p:nvPr>
            <p:ph idx="1"/>
          </p:nvPr>
        </p:nvSpPr>
        <p:spPr>
          <a:xfrm>
            <a:off x="4223982" y="3752850"/>
            <a:ext cx="7487005" cy="2452687"/>
          </a:xfrm>
        </p:spPr>
        <p:txBody>
          <a:bodyPr anchor="ctr">
            <a:noAutofit/>
          </a:bodyPr>
          <a:lstStyle/>
          <a:p>
            <a:r>
              <a:rPr lang="en-AU" sz="1700" b="0" i="0" u="none" strike="noStrike" dirty="0">
                <a:solidFill>
                  <a:srgbClr val="000000"/>
                </a:solidFill>
                <a:effectLst/>
                <a:latin typeface="-webkit-standard"/>
              </a:rPr>
              <a:t>To write the frequency of letter pairs sorted by the first character of each pair, we follow a similar approach but sort the </a:t>
            </a:r>
            <a:r>
              <a:rPr lang="en-AU" sz="1700" b="0" i="1" u="none" strike="noStrike" dirty="0">
                <a:solidFill>
                  <a:srgbClr val="000000"/>
                </a:solidFill>
                <a:effectLst/>
                <a:latin typeface="-webkit-standard"/>
              </a:rPr>
              <a:t>dictionary</a:t>
            </a:r>
            <a:r>
              <a:rPr lang="en-AU" sz="1700" b="0" i="0" u="none" strike="noStrike" dirty="0">
                <a:solidFill>
                  <a:srgbClr val="000000"/>
                </a:solidFill>
                <a:effectLst/>
                <a:latin typeface="-webkit-standard"/>
              </a:rPr>
              <a:t> items differently. By using the </a:t>
            </a:r>
            <a:r>
              <a:rPr lang="en-AU" sz="1700" i="1" dirty="0"/>
              <a:t>sorted</a:t>
            </a:r>
            <a:r>
              <a:rPr lang="en-AU" sz="1700" b="0" i="0" u="none" strike="noStrike" dirty="0">
                <a:solidFill>
                  <a:srgbClr val="000000"/>
                </a:solidFill>
                <a:effectLst/>
                <a:latin typeface="-webkit-standard"/>
              </a:rPr>
              <a:t> function, we specify the sorting key as the first character of each letter pair. This sorts the pairs alphabetically based on their initial character. The </a:t>
            </a:r>
            <a:r>
              <a:rPr lang="en-AU" sz="1700" b="0" i="1" u="none" strike="noStrike" dirty="0">
                <a:solidFill>
                  <a:srgbClr val="000000"/>
                </a:solidFill>
                <a:effectLst/>
                <a:latin typeface="-webkit-standard"/>
              </a:rPr>
              <a:t>file</a:t>
            </a:r>
            <a:r>
              <a:rPr lang="en-AU" sz="1700" b="0" i="0" u="none" strike="noStrike" dirty="0">
                <a:solidFill>
                  <a:srgbClr val="000000"/>
                </a:solidFill>
                <a:effectLst/>
                <a:latin typeface="-webkit-standard"/>
              </a:rPr>
              <a:t> is then opened in write mode, and each sorted pair along with its count is written sequentially. This results in a </a:t>
            </a:r>
            <a:r>
              <a:rPr lang="en-AU" sz="1700" b="0" i="1" u="none" strike="noStrike" dirty="0">
                <a:solidFill>
                  <a:srgbClr val="000000"/>
                </a:solidFill>
                <a:effectLst/>
                <a:latin typeface="-webkit-standard"/>
              </a:rPr>
              <a:t>file</a:t>
            </a:r>
            <a:r>
              <a:rPr lang="en-AU" sz="1700" b="0" i="0" u="none" strike="noStrike" dirty="0">
                <a:solidFill>
                  <a:srgbClr val="000000"/>
                </a:solidFill>
                <a:effectLst/>
                <a:latin typeface="-webkit-standard"/>
              </a:rPr>
              <a:t> where letter pairs are organized in alphabetical order by their first character, which helps in easily locating pairs that start with a specific letter.</a:t>
            </a:r>
            <a:endParaRPr lang="en-AU" sz="1700" dirty="0"/>
          </a:p>
        </p:txBody>
      </p:sp>
      <p:sp>
        <p:nvSpPr>
          <p:cNvPr id="4" name="Rectangle 3">
            <a:extLst>
              <a:ext uri="{FF2B5EF4-FFF2-40B4-BE49-F238E27FC236}">
                <a16:creationId xmlns:a16="http://schemas.microsoft.com/office/drawing/2014/main" id="{15943CC0-F8AC-49B9-6C2F-16D87077E3E7}"/>
              </a:ext>
            </a:extLst>
          </p:cNvPr>
          <p:cNvSpPr/>
          <p:nvPr/>
        </p:nvSpPr>
        <p:spPr>
          <a:xfrm>
            <a:off x="493539" y="4540004"/>
            <a:ext cx="1151234"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052183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035E0F8-3138-A2EF-EDDC-C6C4DE5331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DAA9EA-9A4A-31C8-427C-4E623E136C08}"/>
              </a:ext>
            </a:extLst>
          </p:cNvPr>
          <p:cNvSpPr>
            <a:spLocks noGrp="1"/>
          </p:cNvSpPr>
          <p:nvPr>
            <p:ph type="title"/>
          </p:nvPr>
        </p:nvSpPr>
        <p:spPr>
          <a:xfrm>
            <a:off x="3530441" y="167455"/>
            <a:ext cx="5131117" cy="1560443"/>
          </a:xfrm>
        </p:spPr>
        <p:txBody>
          <a:bodyPr anchor="ctr">
            <a:normAutofit/>
          </a:bodyPr>
          <a:lstStyle/>
          <a:p>
            <a:pPr algn="ctr"/>
            <a:r>
              <a:rPr lang="en-AU" sz="3600" dirty="0"/>
              <a:t>1.3.3   The statistics (</a:t>
            </a:r>
            <a:r>
              <a:rPr lang="en-AU" sz="3600" dirty="0" err="1"/>
              <a:t>cont</a:t>
            </a:r>
            <a:r>
              <a:rPr lang="en-AU" sz="3600" dirty="0"/>
              <a:t>)  </a:t>
            </a:r>
          </a:p>
        </p:txBody>
      </p:sp>
      <p:sp>
        <p:nvSpPr>
          <p:cNvPr id="3" name="Content Placeholder 2">
            <a:extLst>
              <a:ext uri="{FF2B5EF4-FFF2-40B4-BE49-F238E27FC236}">
                <a16:creationId xmlns:a16="http://schemas.microsoft.com/office/drawing/2014/main" id="{DA8D30A0-3BC3-EB2D-F970-F1C2F1DFA3B1}"/>
              </a:ext>
            </a:extLst>
          </p:cNvPr>
          <p:cNvSpPr>
            <a:spLocks noGrp="1"/>
          </p:cNvSpPr>
          <p:nvPr>
            <p:ph idx="1"/>
          </p:nvPr>
        </p:nvSpPr>
        <p:spPr>
          <a:xfrm>
            <a:off x="891474" y="2559907"/>
            <a:ext cx="4490646" cy="2452687"/>
          </a:xfrm>
        </p:spPr>
        <p:txBody>
          <a:bodyPr anchor="ctr">
            <a:noAutofit/>
          </a:bodyPr>
          <a:lstStyle/>
          <a:p>
            <a:r>
              <a:rPr lang="en-AU" sz="1700" b="0" i="0" u="none" strike="noStrike" dirty="0">
                <a:solidFill>
                  <a:srgbClr val="000000"/>
                </a:solidFill>
                <a:effectLst/>
                <a:latin typeface="-webkit-standard"/>
              </a:rPr>
              <a:t>To generate a </a:t>
            </a:r>
            <a:r>
              <a:rPr lang="en-AU" sz="1700" b="0" i="1" u="none" strike="noStrike" dirty="0">
                <a:solidFill>
                  <a:srgbClr val="000000"/>
                </a:solidFill>
                <a:effectLst/>
                <a:latin typeface="-webkit-standard"/>
              </a:rPr>
              <a:t>bar chart</a:t>
            </a:r>
            <a:r>
              <a:rPr lang="en-AU" sz="1700" b="0" i="0" u="none" strike="noStrike" dirty="0">
                <a:solidFill>
                  <a:srgbClr val="000000"/>
                </a:solidFill>
                <a:effectLst/>
                <a:latin typeface="-webkit-standard"/>
              </a:rPr>
              <a:t> visualizing the frequency of letter pairs, we leverage the </a:t>
            </a:r>
            <a:r>
              <a:rPr lang="en-AU" sz="1700" b="1" i="0" u="none" strike="noStrike" dirty="0">
                <a:solidFill>
                  <a:srgbClr val="000000"/>
                </a:solidFill>
                <a:effectLst/>
                <a:latin typeface="-webkit-standard"/>
              </a:rPr>
              <a:t>matplotlib</a:t>
            </a:r>
            <a:r>
              <a:rPr lang="en-AU" sz="1700" b="0" i="0" u="none" strike="noStrike" dirty="0">
                <a:solidFill>
                  <a:srgbClr val="000000"/>
                </a:solidFill>
                <a:effectLst/>
                <a:latin typeface="-webkit-standard"/>
              </a:rPr>
              <a:t> library. We begin by extracting pairs and their counts from the </a:t>
            </a:r>
            <a:r>
              <a:rPr lang="en-AU" sz="1700" b="1" i="0" u="none" strike="noStrike" dirty="0" err="1">
                <a:solidFill>
                  <a:srgbClr val="000000"/>
                </a:solidFill>
                <a:effectLst/>
                <a:latin typeface="-webkit-standard"/>
              </a:rPr>
              <a:t>sorted_pairs</a:t>
            </a:r>
            <a:r>
              <a:rPr lang="en-AU" sz="1700" b="0" i="0" u="none" strike="noStrike" dirty="0">
                <a:solidFill>
                  <a:srgbClr val="000000"/>
                </a:solidFill>
                <a:effectLst/>
                <a:latin typeface="-webkit-standard"/>
              </a:rPr>
              <a:t> list. Using </a:t>
            </a:r>
            <a:r>
              <a:rPr lang="en-AU" sz="1700" b="1" i="0" u="none" strike="noStrike" dirty="0">
                <a:solidFill>
                  <a:srgbClr val="000000"/>
                </a:solidFill>
                <a:effectLst/>
                <a:latin typeface="-webkit-standard"/>
              </a:rPr>
              <a:t>matplotlib</a:t>
            </a:r>
            <a:r>
              <a:rPr lang="en-AU" sz="1700" b="0" i="0" u="none" strike="noStrike" dirty="0">
                <a:solidFill>
                  <a:srgbClr val="000000"/>
                </a:solidFill>
                <a:effectLst/>
                <a:latin typeface="-webkit-standard"/>
              </a:rPr>
              <a:t>, we create a </a:t>
            </a:r>
            <a:r>
              <a:rPr lang="en-AU" sz="1700" b="0" i="1" u="none" strike="noStrike" dirty="0">
                <a:solidFill>
                  <a:srgbClr val="000000"/>
                </a:solidFill>
                <a:effectLst/>
                <a:latin typeface="-webkit-standard"/>
              </a:rPr>
              <a:t>bar chart</a:t>
            </a:r>
            <a:r>
              <a:rPr lang="en-AU" sz="1700" b="0" i="0" u="none" strike="noStrike" dirty="0">
                <a:solidFill>
                  <a:srgbClr val="000000"/>
                </a:solidFill>
                <a:effectLst/>
                <a:latin typeface="-webkit-standard"/>
              </a:rPr>
              <a:t> with letter pairs on the x-axis and their frequencies on the y-axis. The </a:t>
            </a:r>
            <a:r>
              <a:rPr lang="en-AU" sz="1700" b="0" i="1" u="none" strike="noStrike" dirty="0">
                <a:solidFill>
                  <a:srgbClr val="000000"/>
                </a:solidFill>
                <a:effectLst/>
                <a:latin typeface="-webkit-standard"/>
              </a:rPr>
              <a:t>chart’s</a:t>
            </a:r>
            <a:r>
              <a:rPr lang="en-AU" sz="1700" b="0" i="0" u="none" strike="noStrike" dirty="0">
                <a:solidFill>
                  <a:srgbClr val="000000"/>
                </a:solidFill>
                <a:effectLst/>
                <a:latin typeface="-webkit-standard"/>
              </a:rPr>
              <a:t> figure size is adjusted to provide ample space for labels, which are rotated to avoid overlap and aligned for readability. Gridlines are added to aid in interpreting the frequency values. The layout is refined with </a:t>
            </a:r>
            <a:r>
              <a:rPr lang="en-AU" sz="1700" b="1" i="0" u="none" strike="noStrike" dirty="0" err="1">
                <a:solidFill>
                  <a:srgbClr val="000000"/>
                </a:solidFill>
                <a:effectLst/>
                <a:latin typeface="-webkit-standard"/>
              </a:rPr>
              <a:t>tight_layout</a:t>
            </a:r>
            <a:r>
              <a:rPr lang="en-AU" sz="1700" b="0" i="0" u="none" strike="noStrike" dirty="0">
                <a:solidFill>
                  <a:srgbClr val="000000"/>
                </a:solidFill>
                <a:effectLst/>
                <a:latin typeface="-webkit-standard"/>
              </a:rPr>
              <a:t> to ensure all elements fit neatly within the plot. Finally, the </a:t>
            </a:r>
            <a:r>
              <a:rPr lang="en-AU" sz="1700" b="0" i="1" u="none" strike="noStrike" dirty="0">
                <a:solidFill>
                  <a:srgbClr val="000000"/>
                </a:solidFill>
                <a:effectLst/>
                <a:latin typeface="-webkit-standard"/>
              </a:rPr>
              <a:t>chart</a:t>
            </a:r>
            <a:r>
              <a:rPr lang="en-AU" sz="1700" b="0" i="0" u="none" strike="noStrike" dirty="0">
                <a:solidFill>
                  <a:srgbClr val="000000"/>
                </a:solidFill>
                <a:effectLst/>
                <a:latin typeface="-webkit-standard"/>
              </a:rPr>
              <a:t> is saved as a </a:t>
            </a:r>
            <a:r>
              <a:rPr lang="en-AU" sz="1700" b="0" i="1" u="none" strike="noStrike" dirty="0">
                <a:solidFill>
                  <a:srgbClr val="000000"/>
                </a:solidFill>
                <a:effectLst/>
                <a:latin typeface="-webkit-standard"/>
              </a:rPr>
              <a:t>PNG file</a:t>
            </a:r>
            <a:r>
              <a:rPr lang="en-AU" sz="1700" b="0" i="0" u="none" strike="noStrike" dirty="0">
                <a:solidFill>
                  <a:srgbClr val="000000"/>
                </a:solidFill>
                <a:effectLst/>
                <a:latin typeface="-webkit-standard"/>
              </a:rPr>
              <a:t> and displayed, offering a clear and accessible visual representation of the letter pair frequencies.</a:t>
            </a:r>
            <a:endParaRPr lang="en-AU" sz="1700" dirty="0"/>
          </a:p>
        </p:txBody>
      </p:sp>
      <p:sp>
        <p:nvSpPr>
          <p:cNvPr id="4" name="Rectangle 3">
            <a:extLst>
              <a:ext uri="{FF2B5EF4-FFF2-40B4-BE49-F238E27FC236}">
                <a16:creationId xmlns:a16="http://schemas.microsoft.com/office/drawing/2014/main" id="{723932A8-75F2-1015-60F2-7593D6EC2A33}"/>
              </a:ext>
            </a:extLst>
          </p:cNvPr>
          <p:cNvSpPr/>
          <p:nvPr/>
        </p:nvSpPr>
        <p:spPr>
          <a:xfrm>
            <a:off x="3574538" y="665860"/>
            <a:ext cx="1151234"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7" name="Picture 6" descr="A screen shot of a computer program&#10;&#10;Description automatically generated">
            <a:extLst>
              <a:ext uri="{FF2B5EF4-FFF2-40B4-BE49-F238E27FC236}">
                <a16:creationId xmlns:a16="http://schemas.microsoft.com/office/drawing/2014/main" id="{294B0EC7-DECB-9778-FC03-8A38D7659D0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5394404" y="1251954"/>
            <a:ext cx="6797596" cy="5068591"/>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1588621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EB6268C-D992-0444-21B1-75FCEF86F7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DAD07-CDA9-AFED-4687-6D98C0390C76}"/>
              </a:ext>
            </a:extLst>
          </p:cNvPr>
          <p:cNvSpPr>
            <a:spLocks noGrp="1"/>
          </p:cNvSpPr>
          <p:nvPr>
            <p:ph type="title"/>
          </p:nvPr>
        </p:nvSpPr>
        <p:spPr>
          <a:xfrm>
            <a:off x="3530441" y="167455"/>
            <a:ext cx="5131117" cy="1560443"/>
          </a:xfrm>
        </p:spPr>
        <p:txBody>
          <a:bodyPr anchor="ctr">
            <a:normAutofit/>
          </a:bodyPr>
          <a:lstStyle/>
          <a:p>
            <a:pPr algn="ctr"/>
            <a:r>
              <a:rPr lang="en-AU" sz="3600" dirty="0"/>
              <a:t>1.3.4   The statistics (</a:t>
            </a:r>
            <a:r>
              <a:rPr lang="en-AU" sz="3600" dirty="0" err="1"/>
              <a:t>cont</a:t>
            </a:r>
            <a:r>
              <a:rPr lang="en-AU" sz="3600" dirty="0"/>
              <a:t>)  </a:t>
            </a:r>
          </a:p>
        </p:txBody>
      </p:sp>
      <p:sp>
        <p:nvSpPr>
          <p:cNvPr id="3" name="Content Placeholder 2">
            <a:extLst>
              <a:ext uri="{FF2B5EF4-FFF2-40B4-BE49-F238E27FC236}">
                <a16:creationId xmlns:a16="http://schemas.microsoft.com/office/drawing/2014/main" id="{354A019C-78D6-3A50-0410-D4F37CC18493}"/>
              </a:ext>
            </a:extLst>
          </p:cNvPr>
          <p:cNvSpPr>
            <a:spLocks noGrp="1"/>
          </p:cNvSpPr>
          <p:nvPr>
            <p:ph idx="1"/>
          </p:nvPr>
        </p:nvSpPr>
        <p:spPr>
          <a:xfrm>
            <a:off x="1910101" y="1535479"/>
            <a:ext cx="8371796" cy="2452687"/>
          </a:xfrm>
        </p:spPr>
        <p:txBody>
          <a:bodyPr anchor="ctr">
            <a:noAutofit/>
          </a:bodyPr>
          <a:lstStyle/>
          <a:p>
            <a:pPr algn="ctr"/>
            <a:r>
              <a:rPr lang="en-AU" sz="1700" b="0" i="0" u="none" strike="noStrike" dirty="0">
                <a:solidFill>
                  <a:srgbClr val="000000"/>
                </a:solidFill>
                <a:effectLst/>
                <a:latin typeface="-webkit-standard"/>
              </a:rPr>
              <a:t>To filter letter pairs that start with a specific letter, we use </a:t>
            </a:r>
            <a:r>
              <a:rPr lang="en-AU" sz="1700" b="0" i="1" u="none" strike="noStrike" dirty="0">
                <a:solidFill>
                  <a:srgbClr val="000000"/>
                </a:solidFill>
                <a:effectLst/>
                <a:latin typeface="-webkit-standard"/>
              </a:rPr>
              <a:t>list</a:t>
            </a:r>
            <a:r>
              <a:rPr lang="en-AU" sz="1700" b="0" i="0" u="none" strike="noStrike" dirty="0">
                <a:solidFill>
                  <a:srgbClr val="000000"/>
                </a:solidFill>
                <a:effectLst/>
                <a:latin typeface="-webkit-standard"/>
              </a:rPr>
              <a:t> comprehension to selectively extract pairs from the </a:t>
            </a:r>
            <a:r>
              <a:rPr lang="en-AU" sz="1700" b="1" dirty="0" err="1"/>
              <a:t>pair_counts</a:t>
            </a:r>
            <a:r>
              <a:rPr lang="en-AU" sz="1700" b="0" i="0" u="none" strike="noStrike" dirty="0">
                <a:solidFill>
                  <a:srgbClr val="000000"/>
                </a:solidFill>
                <a:effectLst/>
                <a:latin typeface="-webkit-standard"/>
              </a:rPr>
              <a:t> </a:t>
            </a:r>
            <a:r>
              <a:rPr lang="en-AU" sz="1700" b="0" i="1" u="none" strike="noStrike" dirty="0">
                <a:solidFill>
                  <a:srgbClr val="000000"/>
                </a:solidFill>
                <a:effectLst/>
                <a:latin typeface="-webkit-standard"/>
              </a:rPr>
              <a:t>dictionary</a:t>
            </a:r>
            <a:r>
              <a:rPr lang="en-AU" sz="1700" b="0" i="0" u="none" strike="noStrike" dirty="0">
                <a:solidFill>
                  <a:srgbClr val="000000"/>
                </a:solidFill>
                <a:effectLst/>
                <a:latin typeface="-webkit-standard"/>
              </a:rPr>
              <a:t>. The </a:t>
            </a:r>
            <a:r>
              <a:rPr lang="en-AU" sz="1700" b="0" i="1" u="none" strike="noStrike" dirty="0">
                <a:solidFill>
                  <a:srgbClr val="000000"/>
                </a:solidFill>
                <a:effectLst/>
                <a:latin typeface="-webkit-standard"/>
              </a:rPr>
              <a:t>function</a:t>
            </a:r>
            <a:r>
              <a:rPr lang="en-AU" sz="1700" b="0" i="0" u="none" strike="noStrike" dirty="0">
                <a:solidFill>
                  <a:srgbClr val="000000"/>
                </a:solidFill>
                <a:effectLst/>
                <a:latin typeface="-webkit-standard"/>
              </a:rPr>
              <a:t> takes a </a:t>
            </a:r>
            <a:r>
              <a:rPr lang="en-AU" sz="1700" dirty="0"/>
              <a:t>letter</a:t>
            </a:r>
            <a:r>
              <a:rPr lang="en-AU" sz="1700" b="0" i="0" u="none" strike="noStrike" dirty="0">
                <a:solidFill>
                  <a:srgbClr val="000000"/>
                </a:solidFill>
                <a:effectLst/>
                <a:latin typeface="-webkit-standard"/>
              </a:rPr>
              <a:t> and the </a:t>
            </a:r>
            <a:r>
              <a:rPr lang="en-AU" sz="1700" b="1" dirty="0" err="1"/>
              <a:t>pair_counts</a:t>
            </a:r>
            <a:r>
              <a:rPr lang="en-AU" sz="1700" b="0" i="0" u="none" strike="noStrike" dirty="0">
                <a:solidFill>
                  <a:srgbClr val="000000"/>
                </a:solidFill>
                <a:effectLst/>
                <a:latin typeface="-webkit-standard"/>
              </a:rPr>
              <a:t> </a:t>
            </a:r>
            <a:r>
              <a:rPr lang="en-AU" sz="1700" b="0" i="1" u="none" strike="noStrike" dirty="0">
                <a:solidFill>
                  <a:srgbClr val="000000"/>
                </a:solidFill>
                <a:effectLst/>
                <a:latin typeface="-webkit-standard"/>
              </a:rPr>
              <a:t>dictionary</a:t>
            </a:r>
            <a:r>
              <a:rPr lang="en-AU" sz="1700" b="0" i="0" u="none" strike="noStrike" dirty="0">
                <a:solidFill>
                  <a:srgbClr val="000000"/>
                </a:solidFill>
                <a:effectLst/>
                <a:latin typeface="-webkit-standard"/>
              </a:rPr>
              <a:t> as </a:t>
            </a:r>
            <a:r>
              <a:rPr lang="en-AU" sz="1700" b="0" i="1" u="none" strike="noStrike" dirty="0">
                <a:solidFill>
                  <a:srgbClr val="000000"/>
                </a:solidFill>
                <a:effectLst/>
                <a:latin typeface="-webkit-standard"/>
              </a:rPr>
              <a:t>inputs</a:t>
            </a:r>
            <a:r>
              <a:rPr lang="en-AU" sz="1700" b="0" i="0" u="none" strike="noStrike" dirty="0">
                <a:solidFill>
                  <a:srgbClr val="000000"/>
                </a:solidFill>
                <a:effectLst/>
                <a:latin typeface="-webkit-standard"/>
              </a:rPr>
              <a:t>. By iterating through the </a:t>
            </a:r>
            <a:r>
              <a:rPr lang="en-AU" sz="1700" b="0" i="1" u="none" strike="noStrike" dirty="0">
                <a:solidFill>
                  <a:srgbClr val="000000"/>
                </a:solidFill>
                <a:effectLst/>
                <a:latin typeface="-webkit-standard"/>
              </a:rPr>
              <a:t>dictionary</a:t>
            </a:r>
            <a:r>
              <a:rPr lang="en-AU" sz="1700" b="0" i="0" u="none" strike="noStrike" dirty="0">
                <a:solidFill>
                  <a:srgbClr val="000000"/>
                </a:solidFill>
                <a:effectLst/>
                <a:latin typeface="-webkit-standard"/>
              </a:rPr>
              <a:t>, we collect pairs where the first character matches the given </a:t>
            </a:r>
            <a:r>
              <a:rPr lang="en-AU" sz="1700" dirty="0"/>
              <a:t>letter</a:t>
            </a:r>
            <a:r>
              <a:rPr lang="en-AU" sz="1700" b="0" i="0" u="none" strike="noStrike" dirty="0">
                <a:solidFill>
                  <a:srgbClr val="000000"/>
                </a:solidFill>
                <a:effectLst/>
                <a:latin typeface="-webkit-standard"/>
              </a:rPr>
              <a:t>. This filtered </a:t>
            </a:r>
            <a:r>
              <a:rPr lang="en-AU" sz="1700" b="0" i="1" u="none" strike="noStrike" dirty="0">
                <a:solidFill>
                  <a:srgbClr val="000000"/>
                </a:solidFill>
                <a:effectLst/>
                <a:latin typeface="-webkit-standard"/>
              </a:rPr>
              <a:t>list</a:t>
            </a:r>
            <a:r>
              <a:rPr lang="en-AU" sz="1700" b="0" i="0" u="none" strike="noStrike" dirty="0">
                <a:solidFill>
                  <a:srgbClr val="000000"/>
                </a:solidFill>
                <a:effectLst/>
                <a:latin typeface="-webkit-standard"/>
              </a:rPr>
              <a:t>, which includes only the relevant pairs and their frequencies, is then returned. This approach enables us to focus on pairs beginning with any specified character, facilitating targeted analysis of the data.</a:t>
            </a:r>
            <a:endParaRPr lang="en-AU" sz="1700" dirty="0"/>
          </a:p>
        </p:txBody>
      </p:sp>
      <p:sp>
        <p:nvSpPr>
          <p:cNvPr id="4" name="Rectangle 3">
            <a:extLst>
              <a:ext uri="{FF2B5EF4-FFF2-40B4-BE49-F238E27FC236}">
                <a16:creationId xmlns:a16="http://schemas.microsoft.com/office/drawing/2014/main" id="{DB054B51-951E-720F-9175-6F301B4D29D6}"/>
              </a:ext>
            </a:extLst>
          </p:cNvPr>
          <p:cNvSpPr/>
          <p:nvPr/>
        </p:nvSpPr>
        <p:spPr>
          <a:xfrm>
            <a:off x="3574538" y="665860"/>
            <a:ext cx="1151234" cy="5238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6" name="Picture 5" descr="A black rectangular with colorful text&#10;&#10;Description automatically generated">
            <a:extLst>
              <a:ext uri="{FF2B5EF4-FFF2-40B4-BE49-F238E27FC236}">
                <a16:creationId xmlns:a16="http://schemas.microsoft.com/office/drawing/2014/main" id="{AD04A2C2-2830-5FF8-F308-ED3C9D2CBAE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41" b="89686" l="7688" r="92865">
                        <a14:foregroundMark x1="10841" y1="33408" x2="16206" y2="63901"/>
                        <a14:foregroundMark x1="16206" y1="63901" x2="16206" y2="62780"/>
                        <a14:foregroundMark x1="8905" y1="46413" x2="7743" y2="44619"/>
                        <a14:foregroundMark x1="92865" y1="47534" x2="92865" y2="47534"/>
                      </a14:backgroundRemoval>
                    </a14:imgEffect>
                  </a14:imgLayer>
                </a14:imgProps>
              </a:ext>
              <a:ext uri="{28A0092B-C50C-407E-A947-70E740481C1C}">
                <a14:useLocalDpi xmlns:a14="http://schemas.microsoft.com/office/drawing/2010/main" val="0"/>
              </a:ext>
            </a:extLst>
          </a:blip>
          <a:stretch>
            <a:fillRect/>
          </a:stretch>
        </p:blipFill>
        <p:spPr>
          <a:xfrm>
            <a:off x="686765" y="3761879"/>
            <a:ext cx="10818468" cy="2668714"/>
          </a:xfrm>
          <a:prstGeom prst="rect">
            <a:avLst/>
          </a:prstGeom>
          <a:effectLst>
            <a:outerShdw blurRad="203200" dist="38100" sx="103000" sy="103000" algn="ctr" rotWithShape="0">
              <a:srgbClr val="000000">
                <a:alpha val="25000"/>
              </a:srgbClr>
            </a:outerShdw>
          </a:effectLst>
        </p:spPr>
      </p:pic>
    </p:spTree>
    <p:extLst>
      <p:ext uri="{BB962C8B-B14F-4D97-AF65-F5344CB8AC3E}">
        <p14:creationId xmlns:p14="http://schemas.microsoft.com/office/powerpoint/2010/main" val="319454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6662</TotalTime>
  <Words>1950</Words>
  <Application>Microsoft Macintosh PowerPoint</Application>
  <PresentationFormat>Widescreen</PresentationFormat>
  <Paragraphs>75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-webkit-standard</vt:lpstr>
      <vt:lpstr>Aptos</vt:lpstr>
      <vt:lpstr>Aptos Display</vt:lpstr>
      <vt:lpstr>Arial</vt:lpstr>
      <vt:lpstr>Helvetica</vt:lpstr>
      <vt:lpstr>Office Theme</vt:lpstr>
      <vt:lpstr>CAT Investigation :)</vt:lpstr>
      <vt:lpstr>1.1.1   The list of names</vt:lpstr>
      <vt:lpstr>1.1.2   The list of names (cont)</vt:lpstr>
      <vt:lpstr>1.1.3   The list of names (cont)</vt:lpstr>
      <vt:lpstr>1.2   Preparation for training</vt:lpstr>
      <vt:lpstr>1.3.1   The statistics  </vt:lpstr>
      <vt:lpstr>1.3.2   The statistics (cont)  </vt:lpstr>
      <vt:lpstr>1.3.3   The statistics (cont)  </vt:lpstr>
      <vt:lpstr>1.3.4   The statistics (cont)  </vt:lpstr>
      <vt:lpstr>2.1.1   The fundamentals</vt:lpstr>
      <vt:lpstr>2.1.2   The fundamentals (cont)</vt:lpstr>
      <vt:lpstr>2.1.3   The fundamentals (cont)</vt:lpstr>
      <vt:lpstr>2.1.4   The fundamentals (cont)</vt:lpstr>
      <vt:lpstr>2.1.5   The fundamentals (cont)</vt:lpstr>
      <vt:lpstr>2.1.6   The fundamentals (cont)</vt:lpstr>
      <vt:lpstr>2.2.1   Sampling from the model</vt:lpstr>
      <vt:lpstr>2.2.2   Sampling from the model (cont)</vt:lpstr>
      <vt:lpstr>2.2.3   Sampling from the model (cont)</vt:lpstr>
      <vt:lpstr>2.3.1   Evaluation</vt:lpstr>
      <vt:lpstr>2.3.2   Evaluation</vt:lpstr>
      <vt:lpstr>2.3.3   Evaluation</vt:lpstr>
      <vt:lpstr>4.1  Menu</vt:lpstr>
      <vt:lpstr>5.1  Commits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KARUNANAYAKE Dylan</dc:creator>
  <cp:lastModifiedBy>KARUNANAYAKE Dylan</cp:lastModifiedBy>
  <cp:revision>8</cp:revision>
  <dcterms:created xsi:type="dcterms:W3CDTF">2024-09-06T14:17:53Z</dcterms:created>
  <dcterms:modified xsi:type="dcterms:W3CDTF">2024-10-12T04:55:11Z</dcterms:modified>
</cp:coreProperties>
</file>